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5"/>
  </p:sldMasterIdLst>
  <p:notesMasterIdLst>
    <p:notesMasterId r:id="rId14"/>
  </p:notesMasterIdLst>
  <p:sldIdLst>
    <p:sldId id="278" r:id="rId6"/>
    <p:sldId id="256" r:id="rId7"/>
    <p:sldId id="257" r:id="rId8"/>
    <p:sldId id="260" r:id="rId9"/>
    <p:sldId id="261" r:id="rId10"/>
    <p:sldId id="265" r:id="rId11"/>
    <p:sldId id="267" r:id="rId12"/>
    <p:sldId id="264"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BAD50A-0672-34D0-F672-6906E86C4E91}" name="Marieke Bakema" initials="MB" userId="S::m.bakema@mboraad.nl::e6eb663c-807e-4239-9fb5-add735fde05f" providerId="AD"/>
  <p188:author id="{83C1EC75-D4C0-CB92-F127-8D43CC25C690}" name="Annet Hermans" initials="AH" userId="S::a.hermans@mboraad.nl::315960d3-57b3-456a-9995-b6453fab039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F5A2F8-F3C5-4988-A57B-ACC4EC8B817C}" v="1" dt="2025-12-12T15:07:19.5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533" autoAdjust="0"/>
  </p:normalViewPr>
  <p:slideViewPr>
    <p:cSldViewPr snapToGrid="0">
      <p:cViewPr varScale="1">
        <p:scale>
          <a:sx n="39" d="100"/>
          <a:sy n="39" d="100"/>
        </p:scale>
        <p:origin x="1684" y="2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t Hermans" userId="315960d3-57b3-456a-9995-b6453fab039f" providerId="ADAL" clId="{25E63B9C-80D6-4392-BC82-C4C21A7126E0}"/>
    <pc:docChg chg="modSld">
      <pc:chgData name="Annet Hermans" userId="315960d3-57b3-456a-9995-b6453fab039f" providerId="ADAL" clId="{25E63B9C-80D6-4392-BC82-C4C21A7126E0}" dt="2025-09-03T08:57:12.791" v="10" actId="6549"/>
      <pc:docMkLst>
        <pc:docMk/>
      </pc:docMkLst>
      <pc:sldChg chg="modSp mod">
        <pc:chgData name="Annet Hermans" userId="315960d3-57b3-456a-9995-b6453fab039f" providerId="ADAL" clId="{25E63B9C-80D6-4392-BC82-C4C21A7126E0}" dt="2025-09-03T08:54:12.094" v="7" actId="20577"/>
        <pc:sldMkLst>
          <pc:docMk/>
          <pc:sldMk cId="1660712330" sldId="257"/>
        </pc:sldMkLst>
      </pc:sldChg>
      <pc:sldChg chg="modNotesTx">
        <pc:chgData name="Annet Hermans" userId="315960d3-57b3-456a-9995-b6453fab039f" providerId="ADAL" clId="{25E63B9C-80D6-4392-BC82-C4C21A7126E0}" dt="2025-09-03T08:52:58.008" v="3" actId="20577"/>
        <pc:sldMkLst>
          <pc:docMk/>
          <pc:sldMk cId="4246631106" sldId="261"/>
        </pc:sldMkLst>
      </pc:sldChg>
      <pc:sldChg chg="modNotesTx">
        <pc:chgData name="Annet Hermans" userId="315960d3-57b3-456a-9995-b6453fab039f" providerId="ADAL" clId="{25E63B9C-80D6-4392-BC82-C4C21A7126E0}" dt="2025-09-03T08:57:12.791" v="10" actId="6549"/>
        <pc:sldMkLst>
          <pc:docMk/>
          <pc:sldMk cId="1613565817" sldId="267"/>
        </pc:sldMkLst>
      </pc:sldChg>
    </pc:docChg>
  </pc:docChgLst>
  <pc:docChgLst>
    <pc:chgData name="Michel Zijffers" userId="e4879f7b-faa3-4d42-bc81-fca27fde6ff9" providerId="ADAL" clId="{FA4CAEB4-6FFB-4C12-9D45-2A845035E127}"/>
    <pc:docChg chg="undo custSel delSld modSld sldOrd">
      <pc:chgData name="Michel Zijffers" userId="e4879f7b-faa3-4d42-bc81-fca27fde6ff9" providerId="ADAL" clId="{FA4CAEB4-6FFB-4C12-9D45-2A845035E127}" dt="2025-08-05T14:44:27.780" v="2664" actId="20577"/>
      <pc:docMkLst>
        <pc:docMk/>
      </pc:docMkLst>
      <pc:sldChg chg="modSp mod">
        <pc:chgData name="Michel Zijffers" userId="e4879f7b-faa3-4d42-bc81-fca27fde6ff9" providerId="ADAL" clId="{FA4CAEB4-6FFB-4C12-9D45-2A845035E127}" dt="2025-08-05T13:38:19.624" v="1768" actId="20577"/>
        <pc:sldMkLst>
          <pc:docMk/>
          <pc:sldMk cId="1660712330" sldId="257"/>
        </pc:sldMkLst>
      </pc:sldChg>
      <pc:sldChg chg="addSp delSp modSp mod ord">
        <pc:chgData name="Michel Zijffers" userId="e4879f7b-faa3-4d42-bc81-fca27fde6ff9" providerId="ADAL" clId="{FA4CAEB4-6FFB-4C12-9D45-2A845035E127}" dt="2025-08-05T12:51:55.607" v="494"/>
        <pc:sldMkLst>
          <pc:docMk/>
          <pc:sldMk cId="1742365093" sldId="260"/>
        </pc:sldMkLst>
      </pc:sldChg>
      <pc:sldChg chg="addSp delSp modSp mod modCm modNotesTx">
        <pc:chgData name="Michel Zijffers" userId="e4879f7b-faa3-4d42-bc81-fca27fde6ff9" providerId="ADAL" clId="{FA4CAEB4-6FFB-4C12-9D45-2A845035E127}" dt="2025-08-05T12:54:53.835" v="745" actId="20577"/>
        <pc:sldMkLst>
          <pc:docMk/>
          <pc:sldMk cId="4246631106" sldId="261"/>
        </pc:sldMkLst>
        <pc:extLst>
          <p:ext xmlns:p="http://schemas.openxmlformats.org/presentationml/2006/main" uri="{D6D511B9-2390-475A-947B-AFAB55BFBCF1}">
            <pc226:cmChg xmlns:pc226="http://schemas.microsoft.com/office/powerpoint/2022/06/main/command" chg="mod">
              <pc226:chgData name="Michel Zijffers" userId="e4879f7b-faa3-4d42-bc81-fca27fde6ff9" providerId="ADAL" clId="{FA4CAEB4-6FFB-4C12-9D45-2A845035E127}" dt="2025-08-05T12:53:09.095" v="695" actId="478"/>
              <pc2:cmMkLst xmlns:pc2="http://schemas.microsoft.com/office/powerpoint/2019/9/main/command">
                <pc:docMk/>
                <pc:sldMk cId="4246631106" sldId="261"/>
                <pc2:cmMk id="{5B4BA681-DA20-49DF-BDF3-4CBF174F2A68}"/>
              </pc2:cmMkLst>
            </pc226:cmChg>
          </p:ext>
        </pc:extLst>
      </pc:sldChg>
      <pc:sldChg chg="del">
        <pc:chgData name="Michel Zijffers" userId="e4879f7b-faa3-4d42-bc81-fca27fde6ff9" providerId="ADAL" clId="{FA4CAEB4-6FFB-4C12-9D45-2A845035E127}" dt="2025-08-05T14:42:58.713" v="2606" actId="2696"/>
        <pc:sldMkLst>
          <pc:docMk/>
          <pc:sldMk cId="4176754181" sldId="262"/>
        </pc:sldMkLst>
      </pc:sldChg>
      <pc:sldChg chg="del">
        <pc:chgData name="Michel Zijffers" userId="e4879f7b-faa3-4d42-bc81-fca27fde6ff9" providerId="ADAL" clId="{FA4CAEB4-6FFB-4C12-9D45-2A845035E127}" dt="2025-08-05T14:43:35.823" v="2608" actId="2696"/>
        <pc:sldMkLst>
          <pc:docMk/>
          <pc:sldMk cId="1062561097" sldId="263"/>
        </pc:sldMkLst>
      </pc:sldChg>
      <pc:sldChg chg="modSp mod modShow">
        <pc:chgData name="Michel Zijffers" userId="e4879f7b-faa3-4d42-bc81-fca27fde6ff9" providerId="ADAL" clId="{FA4CAEB4-6FFB-4C12-9D45-2A845035E127}" dt="2025-08-05T14:44:27.780" v="2664" actId="20577"/>
        <pc:sldMkLst>
          <pc:docMk/>
          <pc:sldMk cId="1353378464" sldId="264"/>
        </pc:sldMkLst>
      </pc:sldChg>
      <pc:sldChg chg="delSp modSp mod modNotesTx">
        <pc:chgData name="Michel Zijffers" userId="e4879f7b-faa3-4d42-bc81-fca27fde6ff9" providerId="ADAL" clId="{FA4CAEB4-6FFB-4C12-9D45-2A845035E127}" dt="2025-08-05T14:42:30.320" v="2605" actId="20577"/>
        <pc:sldMkLst>
          <pc:docMk/>
          <pc:sldMk cId="76688593" sldId="265"/>
        </pc:sldMkLst>
      </pc:sldChg>
      <pc:sldChg chg="del">
        <pc:chgData name="Michel Zijffers" userId="e4879f7b-faa3-4d42-bc81-fca27fde6ff9" providerId="ADAL" clId="{FA4CAEB4-6FFB-4C12-9D45-2A845035E127}" dt="2025-08-05T14:29:58.001" v="1769" actId="2696"/>
        <pc:sldMkLst>
          <pc:docMk/>
          <pc:sldMk cId="3374290929" sldId="266"/>
        </pc:sldMkLst>
      </pc:sldChg>
      <pc:sldChg chg="modSp mod modNotesTx">
        <pc:chgData name="Michel Zijffers" userId="e4879f7b-faa3-4d42-bc81-fca27fde6ff9" providerId="ADAL" clId="{FA4CAEB4-6FFB-4C12-9D45-2A845035E127}" dt="2025-08-05T14:42:17.650" v="2602" actId="20577"/>
        <pc:sldMkLst>
          <pc:docMk/>
          <pc:sldMk cId="1613565817" sldId="267"/>
        </pc:sldMkLst>
      </pc:sldChg>
    </pc:docChg>
  </pc:docChgLst>
  <pc:docChgLst>
    <pc:chgData name="Michel Zijffers" userId="e4879f7b-faa3-4d42-bc81-fca27fde6ff9" providerId="ADAL" clId="{D56E4914-94C5-4A73-81D0-E98C9654A735}"/>
    <pc:docChg chg="custSel addSld modSld">
      <pc:chgData name="Michel Zijffers" userId="e4879f7b-faa3-4d42-bc81-fca27fde6ff9" providerId="ADAL" clId="{D56E4914-94C5-4A73-81D0-E98C9654A735}" dt="2025-12-12T15:07:19.552" v="1"/>
      <pc:docMkLst>
        <pc:docMk/>
      </pc:docMkLst>
      <pc:sldChg chg="modNotesTx">
        <pc:chgData name="Michel Zijffers" userId="e4879f7b-faa3-4d42-bc81-fca27fde6ff9" providerId="ADAL" clId="{D56E4914-94C5-4A73-81D0-E98C9654A735}" dt="2025-11-07T14:27:28.712" v="0" actId="313"/>
        <pc:sldMkLst>
          <pc:docMk/>
          <pc:sldMk cId="4246631106" sldId="261"/>
        </pc:sldMkLst>
      </pc:sldChg>
      <pc:sldChg chg="add">
        <pc:chgData name="Michel Zijffers" userId="e4879f7b-faa3-4d42-bc81-fca27fde6ff9" providerId="ADAL" clId="{D56E4914-94C5-4A73-81D0-E98C9654A735}" dt="2025-12-12T15:07:19.552" v="1"/>
        <pc:sldMkLst>
          <pc:docMk/>
          <pc:sldMk cId="3654059895" sldId="278"/>
        </pc:sldMkLst>
      </pc:sldChg>
    </pc:docChg>
  </pc:docChgLst>
  <pc:docChgLst>
    <pc:chgData name="Michel Zijffers" userId="e4879f7b-faa3-4d42-bc81-fca27fde6ff9" providerId="ADAL" clId="{3B8FC148-36DE-486C-992A-FE180734974E}"/>
    <pc:docChg chg="custSel modSld">
      <pc:chgData name="Michel Zijffers" userId="e4879f7b-faa3-4d42-bc81-fca27fde6ff9" providerId="ADAL" clId="{3B8FC148-36DE-486C-992A-FE180734974E}" dt="2025-10-10T11:08:52.796" v="834" actId="1076"/>
      <pc:docMkLst>
        <pc:docMk/>
      </pc:docMkLst>
      <pc:sldChg chg="addSp delSp modSp mod">
        <pc:chgData name="Michel Zijffers" userId="e4879f7b-faa3-4d42-bc81-fca27fde6ff9" providerId="ADAL" clId="{3B8FC148-36DE-486C-992A-FE180734974E}" dt="2025-10-10T11:08:52.796" v="834" actId="1076"/>
        <pc:sldMkLst>
          <pc:docMk/>
          <pc:sldMk cId="4251962765" sldId="256"/>
        </pc:sldMkLst>
      </pc:sldChg>
      <pc:sldChg chg="modSp mod">
        <pc:chgData name="Michel Zijffers" userId="e4879f7b-faa3-4d42-bc81-fca27fde6ff9" providerId="ADAL" clId="{3B8FC148-36DE-486C-992A-FE180734974E}" dt="2025-09-05T15:50:03.967" v="63" actId="20577"/>
        <pc:sldMkLst>
          <pc:docMk/>
          <pc:sldMk cId="1660712330" sldId="257"/>
        </pc:sldMkLst>
      </pc:sldChg>
      <pc:sldChg chg="modNotesTx">
        <pc:chgData name="Michel Zijffers" userId="e4879f7b-faa3-4d42-bc81-fca27fde6ff9" providerId="ADAL" clId="{3B8FC148-36DE-486C-992A-FE180734974E}" dt="2025-09-05T15:50:45.834" v="119" actId="20577"/>
        <pc:sldMkLst>
          <pc:docMk/>
          <pc:sldMk cId="1742365093" sldId="260"/>
        </pc:sldMkLst>
      </pc:sldChg>
      <pc:sldChg chg="modNotesTx">
        <pc:chgData name="Michel Zijffers" userId="e4879f7b-faa3-4d42-bc81-fca27fde6ff9" providerId="ADAL" clId="{3B8FC148-36DE-486C-992A-FE180734974E}" dt="2025-09-05T15:53:10.190" v="385" actId="20577"/>
        <pc:sldMkLst>
          <pc:docMk/>
          <pc:sldMk cId="4246631106" sldId="261"/>
        </pc:sldMkLst>
      </pc:sldChg>
      <pc:sldChg chg="modNotesTx">
        <pc:chgData name="Michel Zijffers" userId="e4879f7b-faa3-4d42-bc81-fca27fde6ff9" providerId="ADAL" clId="{3B8FC148-36DE-486C-992A-FE180734974E}" dt="2025-09-05T15:57:56.151" v="833" actId="20577"/>
        <pc:sldMkLst>
          <pc:docMk/>
          <pc:sldMk cId="76688593"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F048DB-88FB-4548-9909-40004E95886A}" type="datetimeFigureOut">
              <a:rPr lang="nl-NL" smtClean="0"/>
              <a:t>12-12-2025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54E0E-231C-4A49-B263-D125F8314FE3}" type="slidenum">
              <a:rPr lang="nl-NL" smtClean="0"/>
              <a:t>‹nr.›</a:t>
            </a:fld>
            <a:endParaRPr lang="nl-NL"/>
          </a:p>
        </p:txBody>
      </p:sp>
    </p:spTree>
    <p:extLst>
      <p:ext uri="{BB962C8B-B14F-4D97-AF65-F5344CB8AC3E}">
        <p14:creationId xmlns:p14="http://schemas.microsoft.com/office/powerpoint/2010/main" val="18125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00296-20C8-FC88-2DC3-CF719190B1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C0675B-092F-6EE5-6F15-0EC560FE2516}"/>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A4C04E24-46B8-77F8-6398-65F30064EC62}"/>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2B3FEDF3-96CF-C70E-322F-E7CE478F45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854E0E-231C-4A49-B263-D125F8314FE3}"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50047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3</a:t>
            </a:fld>
            <a:endParaRPr lang="nl-NL"/>
          </a:p>
        </p:txBody>
      </p:sp>
    </p:spTree>
    <p:extLst>
      <p:ext uri="{BB962C8B-B14F-4D97-AF65-F5344CB8AC3E}">
        <p14:creationId xmlns:p14="http://schemas.microsoft.com/office/powerpoint/2010/main" val="3400543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Mogelijke andere moeilijke woorden: favoriet, bestemming</a:t>
            </a:r>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4</a:t>
            </a:fld>
            <a:endParaRPr lang="nl-NL"/>
          </a:p>
        </p:txBody>
      </p:sp>
    </p:spTree>
    <p:extLst>
      <p:ext uri="{BB962C8B-B14F-4D97-AF65-F5344CB8AC3E}">
        <p14:creationId xmlns:p14="http://schemas.microsoft.com/office/powerpoint/2010/main" val="1285314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het opstarten van de website kan enige vertraging komen, je laadt als het ware een game-engine via internet. Kies van te voren of leerlingen zelfstandig, in groepjes, of als klas aan de slag gaan hou hier rekening mee tijdens het opstarten.</a:t>
            </a:r>
          </a:p>
          <a:p>
            <a:endParaRPr lang="nl-NL" dirty="0"/>
          </a:p>
          <a:p>
            <a:r>
              <a:rPr lang="nl-NL" dirty="0"/>
              <a:t>Laat de werking van het spel zien voor de klas, zodat de leerlingen weten hoe het werkt om de tram te besturen, de stad te bekijken, in gesprek te gaan met de passagiers, et cetera. Handig om zelf eerst het spel te hebben gedaan!</a:t>
            </a:r>
          </a:p>
          <a:p>
            <a:endParaRPr lang="nl-NL"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5</a:t>
            </a:fld>
            <a:endParaRPr lang="nl-NL"/>
          </a:p>
        </p:txBody>
      </p:sp>
    </p:spTree>
    <p:extLst>
      <p:ext uri="{BB962C8B-B14F-4D97-AF65-F5344CB8AC3E}">
        <p14:creationId xmlns:p14="http://schemas.microsoft.com/office/powerpoint/2010/main" val="2939493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81767-6FE8-926B-49E9-9A777111484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4A3FAAD-F705-01A2-7795-76A8A01AC76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403F577-C532-96DE-C260-75FA4BAB9C04}"/>
              </a:ext>
            </a:extLst>
          </p:cNvPr>
          <p:cNvSpPr>
            <a:spLocks noGrp="1"/>
          </p:cNvSpPr>
          <p:nvPr>
            <p:ph type="body" idx="1"/>
          </p:nvPr>
        </p:nvSpPr>
        <p:spPr/>
        <p:txBody>
          <a:bodyPr/>
          <a:lstStyle/>
          <a:p>
            <a:r>
              <a:rPr lang="nl-NL" dirty="0"/>
              <a:t>Het is belangrijk om hiervoor te laten zien hoe het spel werkt. Laat de leerlingen 10 tot 15 minuten als trambestuurder door de stad reizen, of laat leerlingen de stad ‘vrij’ ontdekken. Doel van het spel is om leerlingen de mbo-beroepen te laten ontdekken. Tijdens het kwartier rondrijden schrijven de leerlingen elk beroep op het werkblad, na het kwartier stopt het rondrijden en maken de leerlingen een top drie. </a:t>
            </a:r>
          </a:p>
          <a:p>
            <a:endParaRPr lang="nl-NL" dirty="0"/>
          </a:p>
          <a:p>
            <a:r>
              <a:rPr lang="nl-NL" dirty="0"/>
              <a:t>Laat eerst op </a:t>
            </a:r>
            <a:r>
              <a:rPr lang="nl-NL" dirty="0" err="1"/>
              <a:t>kiesmbo</a:t>
            </a:r>
            <a:r>
              <a:rPr lang="nl-NL" dirty="0"/>
              <a:t> zien waar de informatie over baankans, startsalaris, kans op stage enzovoort is te vinden. Daarna gaan de leerlingen daar zelf mee aan de slag.</a:t>
            </a:r>
          </a:p>
        </p:txBody>
      </p:sp>
      <p:sp>
        <p:nvSpPr>
          <p:cNvPr id="4" name="Tijdelijke aanduiding voor dianummer 3">
            <a:extLst>
              <a:ext uri="{FF2B5EF4-FFF2-40B4-BE49-F238E27FC236}">
                <a16:creationId xmlns:a16="http://schemas.microsoft.com/office/drawing/2014/main" id="{18A75CF7-5841-D401-AF3E-DA88ADB0B069}"/>
              </a:ext>
            </a:extLst>
          </p:cNvPr>
          <p:cNvSpPr>
            <a:spLocks noGrp="1"/>
          </p:cNvSpPr>
          <p:nvPr>
            <p:ph type="sldNum" sz="quarter" idx="5"/>
          </p:nvPr>
        </p:nvSpPr>
        <p:spPr/>
        <p:txBody>
          <a:bodyPr/>
          <a:lstStyle/>
          <a:p>
            <a:fld id="{DA854E0E-231C-4A49-B263-D125F8314FE3}" type="slidenum">
              <a:rPr lang="nl-NL" smtClean="0"/>
              <a:t>6</a:t>
            </a:fld>
            <a:endParaRPr lang="nl-NL"/>
          </a:p>
        </p:txBody>
      </p:sp>
    </p:spTree>
    <p:extLst>
      <p:ext uri="{BB962C8B-B14F-4D97-AF65-F5344CB8AC3E}">
        <p14:creationId xmlns:p14="http://schemas.microsoft.com/office/powerpoint/2010/main" val="4196028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5A2CE-C03E-9BCF-76A1-DF36907F2AB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3340FC0-69DB-312C-3729-273C8FBC82C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BCF3689-6728-3160-9C95-B6EFD7430829}"/>
              </a:ext>
            </a:extLst>
          </p:cNvPr>
          <p:cNvSpPr>
            <a:spLocks noGrp="1"/>
          </p:cNvSpPr>
          <p:nvPr>
            <p:ph type="body" idx="1"/>
          </p:nvPr>
        </p:nvSpPr>
        <p:spPr/>
        <p:txBody>
          <a:bodyPr/>
          <a:lstStyle/>
          <a:p>
            <a:r>
              <a:rPr lang="nl-NL" dirty="0"/>
              <a:t>Geef de leerlingen een paar minuten de tijd om uit te wisselen over de ontdekte beroepen en stimuleer dat de leerlingen echt in gesprek gaan over de beroepen en de arbeidsmarktinformatie die daarbij hoort. Punt 4 is optioneel.</a:t>
            </a:r>
          </a:p>
        </p:txBody>
      </p:sp>
      <p:sp>
        <p:nvSpPr>
          <p:cNvPr id="4" name="Tijdelijke aanduiding voor dianummer 3">
            <a:extLst>
              <a:ext uri="{FF2B5EF4-FFF2-40B4-BE49-F238E27FC236}">
                <a16:creationId xmlns:a16="http://schemas.microsoft.com/office/drawing/2014/main" id="{1049A0CD-80FB-8C4D-5525-795A89D948D7}"/>
              </a:ext>
            </a:extLst>
          </p:cNvPr>
          <p:cNvSpPr>
            <a:spLocks noGrp="1"/>
          </p:cNvSpPr>
          <p:nvPr>
            <p:ph type="sldNum" sz="quarter" idx="5"/>
          </p:nvPr>
        </p:nvSpPr>
        <p:spPr/>
        <p:txBody>
          <a:bodyPr/>
          <a:lstStyle/>
          <a:p>
            <a:fld id="{DA854E0E-231C-4A49-B263-D125F8314FE3}" type="slidenum">
              <a:rPr lang="nl-NL" smtClean="0"/>
              <a:t>7</a:t>
            </a:fld>
            <a:endParaRPr lang="nl-NL"/>
          </a:p>
        </p:txBody>
      </p:sp>
    </p:spTree>
    <p:extLst>
      <p:ext uri="{BB962C8B-B14F-4D97-AF65-F5344CB8AC3E}">
        <p14:creationId xmlns:p14="http://schemas.microsoft.com/office/powerpoint/2010/main" val="1150202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8</a:t>
            </a:fld>
            <a:endParaRPr lang="nl-NL"/>
          </a:p>
        </p:txBody>
      </p:sp>
    </p:spTree>
    <p:extLst>
      <p:ext uri="{BB962C8B-B14F-4D97-AF65-F5344CB8AC3E}">
        <p14:creationId xmlns:p14="http://schemas.microsoft.com/office/powerpoint/2010/main" val="1555618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79C5A860-F335-4252-AA00-24FB67ED2982}" type="datetime1">
              <a:rPr lang="en-US" smtClean="0"/>
              <a:t>12/12/2025</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3357080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6AB1048-0047-48CA-88BA-D69B470942CF}" type="datetime1">
              <a:rPr lang="en-US" smtClean="0"/>
              <a:t>12/12/2025</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342289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5BD83879-648C-49A9-81A2-0EF5946532D0}" type="datetime1">
              <a:rPr lang="en-US" smtClean="0"/>
              <a:t>12/12/2025</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4275498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D04BC802-30E3-4658-9CCA-F873646FEC67}" type="datetime1">
              <a:rPr lang="en-US" smtClean="0"/>
              <a:t>12/12/2025</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3084484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AB227A3-19CE-4153-81CE-64EB7AB094B3}" type="datetime1">
              <a:rPr lang="en-US" smtClean="0"/>
              <a:t>12/12/2025</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1394718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819A100-10F6-477E-8847-29D479EF1C92}" type="datetime1">
              <a:rPr lang="en-US" smtClean="0"/>
              <a:t>12/12/2025</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181151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5DF128AB-198A-495F-8475-FDB360C9873F}" type="datetime1">
              <a:rPr lang="en-US" smtClean="0"/>
              <a:t>12/12/2025</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3795892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21A235E-F8FD-479F-9FC7-18BE84110877}" type="datetime1">
              <a:rPr lang="en-US" smtClean="0"/>
              <a:t>12/12/2025</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2874705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E890F09B-68DA-462E-9DB4-4C9ADAB8CBCC}" type="datetime1">
              <a:rPr lang="en-US" smtClean="0"/>
              <a:t>12/12/2025</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864676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17AC4E36-FABE-47EB-AA7F-C19A93824617}" type="datetime1">
              <a:rPr lang="en-US" smtClean="0"/>
              <a:t>12/12/2025</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66134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F199CE6B-5DE6-4A2D-B72E-5E8969F9F56F}" type="datetime1">
              <a:rPr lang="en-US" smtClean="0"/>
              <a:t>12/12/2025</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2630846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F481A142-DA77-4A5F-AD1F-14E6C18F0F5F}" type="datetime1">
              <a:rPr lang="en-US" smtClean="0"/>
              <a:t>12/12/2025</a:t>
            </a:fld>
            <a:endParaRPr lang="en-US"/>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‹nr.›</a:t>
            </a:fld>
            <a:endParaRPr lang="en-US"/>
          </a:p>
        </p:txBody>
      </p:sp>
    </p:spTree>
    <p:extLst>
      <p:ext uri="{BB962C8B-B14F-4D97-AF65-F5344CB8AC3E}">
        <p14:creationId xmlns:p14="http://schemas.microsoft.com/office/powerpoint/2010/main" val="28103422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www.kiesmbo.nl/ontdek-mb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2AB1A-1D37-AE7D-5E8F-B1D5F36C8A1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51B7C6B-C490-FE63-7AC6-3FA911E156C1}"/>
              </a:ext>
            </a:extLst>
          </p:cNvPr>
          <p:cNvSpPr>
            <a:spLocks noGrp="1"/>
          </p:cNvSpPr>
          <p:nvPr>
            <p:ph type="title"/>
          </p:nvPr>
        </p:nvSpPr>
        <p:spPr>
          <a:xfrm>
            <a:off x="609600" y="620"/>
            <a:ext cx="10972800" cy="1325563"/>
          </a:xfrm>
        </p:spPr>
        <p:txBody>
          <a:bodyPr>
            <a:normAutofit/>
          </a:bodyPr>
          <a:lstStyle/>
          <a:p>
            <a:r>
              <a:rPr lang="nl-NL" sz="3200" b="1">
                <a:latin typeface="Avenir Next LT Pro"/>
              </a:rPr>
              <a:t>Tips voor de docent bij het uitvoeren van deze les:</a:t>
            </a:r>
          </a:p>
        </p:txBody>
      </p:sp>
      <p:sp>
        <p:nvSpPr>
          <p:cNvPr id="3" name="Tijdelijke aanduiding voor inhoud 2">
            <a:extLst>
              <a:ext uri="{FF2B5EF4-FFF2-40B4-BE49-F238E27FC236}">
                <a16:creationId xmlns:a16="http://schemas.microsoft.com/office/drawing/2014/main" id="{5E30E1FD-A4DE-0FB5-B364-EB4DC89D9C40}"/>
              </a:ext>
            </a:extLst>
          </p:cNvPr>
          <p:cNvSpPr>
            <a:spLocks noGrp="1"/>
          </p:cNvSpPr>
          <p:nvPr>
            <p:ph idx="1"/>
          </p:nvPr>
        </p:nvSpPr>
        <p:spPr>
          <a:xfrm>
            <a:off x="128789" y="1719157"/>
            <a:ext cx="12192000" cy="4756938"/>
          </a:xfrm>
        </p:spPr>
        <p:txBody>
          <a:bodyPr vert="horz" lIns="91440" tIns="45720" rIns="91440" bIns="45720" rtlCol="0" anchor="t">
            <a:normAutofit/>
          </a:bodyPr>
          <a:lstStyle/>
          <a:p>
            <a:pPr marL="342900" indent="-342900">
              <a:buFont typeface="Arial" panose="020B0604020202020204" pitchFamily="34" charset="0"/>
              <a:buChar char="•"/>
            </a:pPr>
            <a:r>
              <a:rPr lang="nl-NL" sz="2400" dirty="0"/>
              <a:t>Lees de </a:t>
            </a:r>
            <a:r>
              <a:rPr lang="nl-NL" sz="2400" b="1" dirty="0"/>
              <a:t>notities</a:t>
            </a:r>
            <a:r>
              <a:rPr lang="nl-NL" sz="2400" dirty="0"/>
              <a:t> onder de sheets voor uitleg en suggesties.</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t>Voordat de klas met de inhoud van de les aan de slag gaat is er een sheet met </a:t>
            </a:r>
            <a:r>
              <a:rPr lang="nl-NL" sz="2400" b="1" dirty="0"/>
              <a:t>moeilijke woorden</a:t>
            </a:r>
            <a:r>
              <a:rPr lang="nl-NL" sz="2400" dirty="0"/>
              <a:t>. Vul deze woordenlijst aan, passend bij het niveau van de klas. </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t>In sommige opdrachten wordt gesproken over </a:t>
            </a:r>
            <a:r>
              <a:rPr lang="nl-NL" sz="2400" b="1" dirty="0"/>
              <a:t>ouders/ verzorgers</a:t>
            </a:r>
            <a:r>
              <a:rPr lang="nl-NL" sz="2400" dirty="0"/>
              <a:t>. Voor </a:t>
            </a:r>
            <a:r>
              <a:rPr lang="nl-NL" sz="2400" b="1" dirty="0"/>
              <a:t>AMV-</a:t>
            </a:r>
            <a:r>
              <a:rPr lang="nl-NL" sz="2400" b="1" dirty="0" err="1"/>
              <a:t>ers</a:t>
            </a:r>
            <a:r>
              <a:rPr lang="nl-NL" sz="2400" dirty="0"/>
              <a:t> is deze benaming vaak niet passend en confronterend. In dat geval kan je ouders/ verzorgers vervangen door bijvoorbeeld </a:t>
            </a:r>
            <a:r>
              <a:rPr lang="nl-NL" sz="2400" b="1" dirty="0"/>
              <a:t>'goede bekende’</a:t>
            </a:r>
            <a:r>
              <a:rPr lang="nl-NL" sz="2400" dirty="0"/>
              <a:t>.</a:t>
            </a:r>
            <a:r>
              <a:rPr lang="nl-NL" sz="2400" b="1" dirty="0"/>
              <a:t> </a:t>
            </a:r>
            <a:endParaRPr lang="nl-NL" dirty="0"/>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p:txBody>
      </p:sp>
      <p:pic>
        <p:nvPicPr>
          <p:cNvPr id="4" name="Afbeelding 3">
            <a:extLst>
              <a:ext uri="{FF2B5EF4-FFF2-40B4-BE49-F238E27FC236}">
                <a16:creationId xmlns:a16="http://schemas.microsoft.com/office/drawing/2014/main" id="{D82CB673-6B6E-3DB7-DD91-5204B92578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75708"/>
            <a:ext cx="1473427" cy="1049016"/>
          </a:xfrm>
          <a:prstGeom prst="rect">
            <a:avLst/>
          </a:prstGeom>
        </p:spPr>
      </p:pic>
    </p:spTree>
    <p:extLst>
      <p:ext uri="{BB962C8B-B14F-4D97-AF65-F5344CB8AC3E}">
        <p14:creationId xmlns:p14="http://schemas.microsoft.com/office/powerpoint/2010/main" val="3654059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D8B9DA9B-1DBC-42C5-BFBC-E0C86E5C9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3" name="Rectangle 52">
            <a:extLst>
              <a:ext uri="{FF2B5EF4-FFF2-40B4-BE49-F238E27FC236}">
                <a16:creationId xmlns:a16="http://schemas.microsoft.com/office/drawing/2014/main" id="{8989E1E2-22C8-4964-9AA7-DA5BECE282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FE6DE3BE-0824-453C-9D8B-6272A7DBD3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3449100"/>
            <a:chOff x="0" y="0"/>
            <a:chExt cx="12188952" cy="3449100"/>
          </a:xfrm>
        </p:grpSpPr>
        <p:sp>
          <p:nvSpPr>
            <p:cNvPr id="56" name="Freeform: Shape 55">
              <a:extLst>
                <a:ext uri="{FF2B5EF4-FFF2-40B4-BE49-F238E27FC236}">
                  <a16:creationId xmlns:a16="http://schemas.microsoft.com/office/drawing/2014/main" id="{C6D05D73-D9BE-41AA-AA77-0A0A3EB9A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3824578" cy="3449100"/>
            </a:xfrm>
            <a:custGeom>
              <a:avLst/>
              <a:gdLst>
                <a:gd name="connsiteX0" fmla="*/ 2864224 w 4608036"/>
                <a:gd name="connsiteY0" fmla="*/ 3013465 h 4155642"/>
                <a:gd name="connsiteX1" fmla="*/ 3193644 w 4608036"/>
                <a:gd name="connsiteY1" fmla="*/ 3342885 h 4155642"/>
                <a:gd name="connsiteX2" fmla="*/ 2864224 w 4608036"/>
                <a:gd name="connsiteY2" fmla="*/ 3672305 h 4155642"/>
                <a:gd name="connsiteX3" fmla="*/ 2534804 w 4608036"/>
                <a:gd name="connsiteY3" fmla="*/ 3342885 h 4155642"/>
                <a:gd name="connsiteX4" fmla="*/ 2864224 w 4608036"/>
                <a:gd name="connsiteY4" fmla="*/ 3013465 h 4155642"/>
                <a:gd name="connsiteX5" fmla="*/ 4137192 w 4608036"/>
                <a:gd name="connsiteY5" fmla="*/ 1067730 h 4155642"/>
                <a:gd name="connsiteX6" fmla="*/ 4608036 w 4608036"/>
                <a:gd name="connsiteY6" fmla="*/ 1538574 h 4155642"/>
                <a:gd name="connsiteX7" fmla="*/ 4137192 w 4608036"/>
                <a:gd name="connsiteY7" fmla="*/ 2009418 h 4155642"/>
                <a:gd name="connsiteX8" fmla="*/ 3666348 w 4608036"/>
                <a:gd name="connsiteY8" fmla="*/ 1538574 h 4155642"/>
                <a:gd name="connsiteX9" fmla="*/ 4137192 w 4608036"/>
                <a:gd name="connsiteY9" fmla="*/ 1067730 h 4155642"/>
                <a:gd name="connsiteX10" fmla="*/ 0 w 4608036"/>
                <a:gd name="connsiteY10" fmla="*/ 0 h 4155642"/>
                <a:gd name="connsiteX11" fmla="*/ 3795833 w 4608036"/>
                <a:gd name="connsiteY11" fmla="*/ 0 h 4155642"/>
                <a:gd name="connsiteX12" fmla="*/ 3841595 w 4608036"/>
                <a:gd name="connsiteY12" fmla="*/ 73186 h 4155642"/>
                <a:gd name="connsiteX13" fmla="*/ 3934738 w 4608036"/>
                <a:gd name="connsiteY13" fmla="*/ 385943 h 4155642"/>
                <a:gd name="connsiteX14" fmla="*/ 3463544 w 4608036"/>
                <a:gd name="connsiteY14" fmla="*/ 1479388 h 4155642"/>
                <a:gd name="connsiteX15" fmla="*/ 3697976 w 4608036"/>
                <a:gd name="connsiteY15" fmla="*/ 2152566 h 4155642"/>
                <a:gd name="connsiteX16" fmla="*/ 4453203 w 4608036"/>
                <a:gd name="connsiteY16" fmla="*/ 2717907 h 4155642"/>
                <a:gd name="connsiteX17" fmla="*/ 4496628 w 4608036"/>
                <a:gd name="connsiteY17" fmla="*/ 3226246 h 4155642"/>
                <a:gd name="connsiteX18" fmla="*/ 4496096 w 4608036"/>
                <a:gd name="connsiteY18" fmla="*/ 3225957 h 4155642"/>
                <a:gd name="connsiteX19" fmla="*/ 4451007 w 4608036"/>
                <a:gd name="connsiteY19" fmla="*/ 3316076 h 4155642"/>
                <a:gd name="connsiteX20" fmla="*/ 3823709 w 4608036"/>
                <a:gd name="connsiteY20" fmla="*/ 3546693 h 4155642"/>
                <a:gd name="connsiteX21" fmla="*/ 3248158 w 4608036"/>
                <a:gd name="connsiteY21" fmla="*/ 2922031 h 4155642"/>
                <a:gd name="connsiteX22" fmla="*/ 2530174 w 4608036"/>
                <a:gd name="connsiteY22" fmla="*/ 2860271 h 4155642"/>
                <a:gd name="connsiteX23" fmla="*/ 2016602 w 4608036"/>
                <a:gd name="connsiteY23" fmla="*/ 4003023 h 4155642"/>
                <a:gd name="connsiteX24" fmla="*/ 1217280 w 4608036"/>
                <a:gd name="connsiteY24" fmla="*/ 4085330 h 4155642"/>
                <a:gd name="connsiteX25" fmla="*/ 610283 w 4608036"/>
                <a:gd name="connsiteY25" fmla="*/ 3347934 h 4155642"/>
                <a:gd name="connsiteX26" fmla="*/ 64778 w 4608036"/>
                <a:gd name="connsiteY26" fmla="*/ 3424177 h 4155642"/>
                <a:gd name="connsiteX27" fmla="*/ 0 w 4608036"/>
                <a:gd name="connsiteY27" fmla="*/ 3439842 h 415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08036" h="4155642">
                  <a:moveTo>
                    <a:pt x="2864224" y="3013465"/>
                  </a:moveTo>
                  <a:cubicBezTo>
                    <a:pt x="3046158" y="3013465"/>
                    <a:pt x="3193644" y="3160951"/>
                    <a:pt x="3193644" y="3342885"/>
                  </a:cubicBezTo>
                  <a:cubicBezTo>
                    <a:pt x="3193644" y="3524819"/>
                    <a:pt x="3046158" y="3672305"/>
                    <a:pt x="2864224" y="3672305"/>
                  </a:cubicBezTo>
                  <a:cubicBezTo>
                    <a:pt x="2682290" y="3672305"/>
                    <a:pt x="2534804" y="3524819"/>
                    <a:pt x="2534804" y="3342885"/>
                  </a:cubicBezTo>
                  <a:cubicBezTo>
                    <a:pt x="2534804" y="3160951"/>
                    <a:pt x="2682290" y="3013465"/>
                    <a:pt x="2864224" y="3013465"/>
                  </a:cubicBezTo>
                  <a:close/>
                  <a:moveTo>
                    <a:pt x="4137192" y="1067730"/>
                  </a:moveTo>
                  <a:cubicBezTo>
                    <a:pt x="4397232" y="1067730"/>
                    <a:pt x="4608036" y="1278534"/>
                    <a:pt x="4608036" y="1538574"/>
                  </a:cubicBezTo>
                  <a:cubicBezTo>
                    <a:pt x="4608036" y="1798614"/>
                    <a:pt x="4397232" y="2009418"/>
                    <a:pt x="4137192" y="2009418"/>
                  </a:cubicBezTo>
                  <a:cubicBezTo>
                    <a:pt x="3877152" y="2009418"/>
                    <a:pt x="3666348" y="1798614"/>
                    <a:pt x="3666348" y="1538574"/>
                  </a:cubicBezTo>
                  <a:cubicBezTo>
                    <a:pt x="3666348" y="1278534"/>
                    <a:pt x="3877152" y="1067730"/>
                    <a:pt x="4137192" y="1067730"/>
                  </a:cubicBezTo>
                  <a:close/>
                  <a:moveTo>
                    <a:pt x="0" y="0"/>
                  </a:moveTo>
                  <a:lnTo>
                    <a:pt x="3795833" y="0"/>
                  </a:lnTo>
                  <a:lnTo>
                    <a:pt x="3841595" y="73186"/>
                  </a:lnTo>
                  <a:cubicBezTo>
                    <a:pt x="3894967" y="172063"/>
                    <a:pt x="3928651" y="280143"/>
                    <a:pt x="3934738" y="385943"/>
                  </a:cubicBezTo>
                  <a:cubicBezTo>
                    <a:pt x="3960418" y="832278"/>
                    <a:pt x="3478459" y="955056"/>
                    <a:pt x="3463544" y="1479388"/>
                  </a:cubicBezTo>
                  <a:cubicBezTo>
                    <a:pt x="3453054" y="1845938"/>
                    <a:pt x="3679069" y="2129671"/>
                    <a:pt x="3697976" y="2152566"/>
                  </a:cubicBezTo>
                  <a:cubicBezTo>
                    <a:pt x="3965589" y="2479019"/>
                    <a:pt x="4316509" y="2388300"/>
                    <a:pt x="4453203" y="2717907"/>
                  </a:cubicBezTo>
                  <a:cubicBezTo>
                    <a:pt x="4482150" y="2787623"/>
                    <a:pt x="4575626" y="3013102"/>
                    <a:pt x="4496628" y="3226246"/>
                  </a:cubicBezTo>
                  <a:lnTo>
                    <a:pt x="4496096" y="3225957"/>
                  </a:lnTo>
                  <a:cubicBezTo>
                    <a:pt x="4484372" y="3257587"/>
                    <a:pt x="4469256" y="3287777"/>
                    <a:pt x="4451007" y="3316076"/>
                  </a:cubicBezTo>
                  <a:cubicBezTo>
                    <a:pt x="4320132" y="3518667"/>
                    <a:pt x="4035532" y="3615706"/>
                    <a:pt x="3823709" y="3546693"/>
                  </a:cubicBezTo>
                  <a:cubicBezTo>
                    <a:pt x="3538592" y="3453712"/>
                    <a:pt x="3591223" y="3127434"/>
                    <a:pt x="3248158" y="2922031"/>
                  </a:cubicBezTo>
                  <a:cubicBezTo>
                    <a:pt x="3067991" y="2814166"/>
                    <a:pt x="2749462" y="2730532"/>
                    <a:pt x="2530174" y="2860271"/>
                  </a:cubicBezTo>
                  <a:cubicBezTo>
                    <a:pt x="2163165" y="3077424"/>
                    <a:pt x="2417778" y="3690971"/>
                    <a:pt x="2016602" y="4003023"/>
                  </a:cubicBezTo>
                  <a:cubicBezTo>
                    <a:pt x="1798688" y="4172165"/>
                    <a:pt x="1453297" y="4202389"/>
                    <a:pt x="1217280" y="4085330"/>
                  </a:cubicBezTo>
                  <a:cubicBezTo>
                    <a:pt x="855483" y="3905582"/>
                    <a:pt x="940040" y="3474447"/>
                    <a:pt x="610283" y="3347934"/>
                  </a:cubicBezTo>
                  <a:cubicBezTo>
                    <a:pt x="439259" y="3282322"/>
                    <a:pt x="269119" y="3365698"/>
                    <a:pt x="64778" y="3424177"/>
                  </a:cubicBezTo>
                  <a:lnTo>
                    <a:pt x="0" y="34398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57" name="Freeform: Shape 56">
              <a:extLst>
                <a:ext uri="{FF2B5EF4-FFF2-40B4-BE49-F238E27FC236}">
                  <a16:creationId xmlns:a16="http://schemas.microsoft.com/office/drawing/2014/main" id="{AD03098B-9C5B-42CF-8CB5-49E411EAC9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16074" y="0"/>
              <a:ext cx="5122410" cy="2483032"/>
            </a:xfrm>
            <a:custGeom>
              <a:avLst/>
              <a:gdLst>
                <a:gd name="connsiteX0" fmla="*/ 2376185 w 6680315"/>
                <a:gd name="connsiteY0" fmla="*/ 2274739 h 3133080"/>
                <a:gd name="connsiteX1" fmla="*/ 2621677 w 6680315"/>
                <a:gd name="connsiteY1" fmla="*/ 2520231 h 3133080"/>
                <a:gd name="connsiteX2" fmla="*/ 2376185 w 6680315"/>
                <a:gd name="connsiteY2" fmla="*/ 2765723 h 3133080"/>
                <a:gd name="connsiteX3" fmla="*/ 2130693 w 6680315"/>
                <a:gd name="connsiteY3" fmla="*/ 2520231 h 3133080"/>
                <a:gd name="connsiteX4" fmla="*/ 2376185 w 6680315"/>
                <a:gd name="connsiteY4" fmla="*/ 2274739 h 3133080"/>
                <a:gd name="connsiteX5" fmla="*/ 915559 w 6680315"/>
                <a:gd name="connsiteY5" fmla="*/ 0 h 3133080"/>
                <a:gd name="connsiteX6" fmla="*/ 6269857 w 6680315"/>
                <a:gd name="connsiteY6" fmla="*/ 0 h 3133080"/>
                <a:gd name="connsiteX7" fmla="*/ 6333461 w 6680315"/>
                <a:gd name="connsiteY7" fmla="*/ 55051 h 3133080"/>
                <a:gd name="connsiteX8" fmla="*/ 6627820 w 6680315"/>
                <a:gd name="connsiteY8" fmla="*/ 535633 h 3133080"/>
                <a:gd name="connsiteX9" fmla="*/ 5916976 w 6680315"/>
                <a:gd name="connsiteY9" fmla="*/ 1967923 h 3133080"/>
                <a:gd name="connsiteX10" fmla="*/ 5656632 w 6680315"/>
                <a:gd name="connsiteY10" fmla="*/ 2028995 h 3133080"/>
                <a:gd name="connsiteX11" fmla="*/ 5657201 w 6680315"/>
                <a:gd name="connsiteY11" fmla="*/ 2029343 h 3133080"/>
                <a:gd name="connsiteX12" fmla="*/ 4819410 w 6680315"/>
                <a:gd name="connsiteY12" fmla="*/ 2573019 h 3133080"/>
                <a:gd name="connsiteX13" fmla="*/ 4152315 w 6680315"/>
                <a:gd name="connsiteY13" fmla="*/ 3087290 h 3133080"/>
                <a:gd name="connsiteX14" fmla="*/ 2764377 w 6680315"/>
                <a:gd name="connsiteY14" fmla="*/ 2425642 h 3133080"/>
                <a:gd name="connsiteX15" fmla="*/ 2750517 w 6680315"/>
                <a:gd name="connsiteY15" fmla="*/ 2391089 h 3133080"/>
                <a:gd name="connsiteX16" fmla="*/ 2240374 w 6680315"/>
                <a:gd name="connsiteY16" fmla="*/ 2149627 h 3133080"/>
                <a:gd name="connsiteX17" fmla="*/ 2225364 w 6680315"/>
                <a:gd name="connsiteY17" fmla="*/ 2154748 h 3133080"/>
                <a:gd name="connsiteX18" fmla="*/ 1325912 w 6680315"/>
                <a:gd name="connsiteY18" fmla="*/ 2089711 h 3133080"/>
                <a:gd name="connsiteX19" fmla="*/ 824187 w 6680315"/>
                <a:gd name="connsiteY19" fmla="*/ 535061 h 3133080"/>
                <a:gd name="connsiteX20" fmla="*/ 919100 w 6680315"/>
                <a:gd name="connsiteY20" fmla="*/ 16532 h 3133080"/>
                <a:gd name="connsiteX21" fmla="*/ 0 w 6680315"/>
                <a:gd name="connsiteY21" fmla="*/ 0 h 3133080"/>
                <a:gd name="connsiteX22" fmla="*/ 759926 w 6680315"/>
                <a:gd name="connsiteY22" fmla="*/ 0 h 3133080"/>
                <a:gd name="connsiteX23" fmla="*/ 379963 w 6680315"/>
                <a:gd name="connsiteY23" fmla="*/ 379963 h 3133080"/>
                <a:gd name="connsiteX24" fmla="*/ 0 w 6680315"/>
                <a:gd name="connsiteY24" fmla="*/ 0 h 313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680315" h="3133080">
                  <a:moveTo>
                    <a:pt x="2376185" y="2274739"/>
                  </a:moveTo>
                  <a:cubicBezTo>
                    <a:pt x="2511766" y="2274739"/>
                    <a:pt x="2621677" y="2384650"/>
                    <a:pt x="2621677" y="2520231"/>
                  </a:cubicBezTo>
                  <a:cubicBezTo>
                    <a:pt x="2621677" y="2655812"/>
                    <a:pt x="2511766" y="2765723"/>
                    <a:pt x="2376185" y="2765723"/>
                  </a:cubicBezTo>
                  <a:cubicBezTo>
                    <a:pt x="2240604" y="2765723"/>
                    <a:pt x="2130693" y="2655812"/>
                    <a:pt x="2130693" y="2520231"/>
                  </a:cubicBezTo>
                  <a:cubicBezTo>
                    <a:pt x="2130693" y="2384650"/>
                    <a:pt x="2240604" y="2274739"/>
                    <a:pt x="2376185" y="2274739"/>
                  </a:cubicBezTo>
                  <a:close/>
                  <a:moveTo>
                    <a:pt x="915559" y="0"/>
                  </a:moveTo>
                  <a:lnTo>
                    <a:pt x="6269857" y="0"/>
                  </a:lnTo>
                  <a:lnTo>
                    <a:pt x="6333461" y="55051"/>
                  </a:lnTo>
                  <a:cubicBezTo>
                    <a:pt x="6467804" y="186497"/>
                    <a:pt x="6570056" y="350740"/>
                    <a:pt x="6627820" y="535633"/>
                  </a:cubicBezTo>
                  <a:cubicBezTo>
                    <a:pt x="6812129" y="1122863"/>
                    <a:pt x="6495949" y="1759672"/>
                    <a:pt x="5916976" y="1967923"/>
                  </a:cubicBezTo>
                  <a:cubicBezTo>
                    <a:pt x="5832813" y="1998168"/>
                    <a:pt x="5745467" y="2018689"/>
                    <a:pt x="5656632" y="2028995"/>
                  </a:cubicBezTo>
                  <a:lnTo>
                    <a:pt x="5657201" y="2029343"/>
                  </a:lnTo>
                  <a:cubicBezTo>
                    <a:pt x="5308450" y="2070037"/>
                    <a:pt x="4998668" y="2271133"/>
                    <a:pt x="4819410" y="2573019"/>
                  </a:cubicBezTo>
                  <a:cubicBezTo>
                    <a:pt x="4670050" y="2822633"/>
                    <a:pt x="4431704" y="3006386"/>
                    <a:pt x="4152315" y="3087290"/>
                  </a:cubicBezTo>
                  <a:cubicBezTo>
                    <a:pt x="3592036" y="3250782"/>
                    <a:pt x="2989950" y="2964019"/>
                    <a:pt x="2764377" y="2425642"/>
                  </a:cubicBezTo>
                  <a:cubicBezTo>
                    <a:pt x="2759551" y="2414135"/>
                    <a:pt x="2754885" y="2402573"/>
                    <a:pt x="2750517" y="2391089"/>
                  </a:cubicBezTo>
                  <a:cubicBezTo>
                    <a:pt x="2672611" y="2187301"/>
                    <a:pt x="2445841" y="2076373"/>
                    <a:pt x="2240374" y="2149627"/>
                  </a:cubicBezTo>
                  <a:cubicBezTo>
                    <a:pt x="2235371" y="2151333"/>
                    <a:pt x="2230368" y="2153040"/>
                    <a:pt x="2225364" y="2154748"/>
                  </a:cubicBezTo>
                  <a:cubicBezTo>
                    <a:pt x="1929107" y="2255822"/>
                    <a:pt x="1604512" y="2232327"/>
                    <a:pt x="1325912" y="2089711"/>
                  </a:cubicBezTo>
                  <a:cubicBezTo>
                    <a:pt x="758058" y="1798925"/>
                    <a:pt x="533439" y="1102920"/>
                    <a:pt x="824187" y="535061"/>
                  </a:cubicBezTo>
                  <a:cubicBezTo>
                    <a:pt x="906824" y="374161"/>
                    <a:pt x="939105" y="193647"/>
                    <a:pt x="919100" y="16532"/>
                  </a:cubicBezTo>
                  <a:close/>
                  <a:moveTo>
                    <a:pt x="0" y="0"/>
                  </a:moveTo>
                  <a:lnTo>
                    <a:pt x="759926" y="0"/>
                  </a:lnTo>
                  <a:cubicBezTo>
                    <a:pt x="759926" y="209848"/>
                    <a:pt x="589811" y="379963"/>
                    <a:pt x="379963" y="379963"/>
                  </a:cubicBezTo>
                  <a:cubicBezTo>
                    <a:pt x="170115" y="379963"/>
                    <a:pt x="0" y="209848"/>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58" name="Freeform: Shape 57">
              <a:extLst>
                <a:ext uri="{FF2B5EF4-FFF2-40B4-BE49-F238E27FC236}">
                  <a16:creationId xmlns:a16="http://schemas.microsoft.com/office/drawing/2014/main" id="{A5CF38C4-9FB0-4734-B1A8-B11D5B7B6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13412" y="0"/>
              <a:ext cx="3275540" cy="3193212"/>
            </a:xfrm>
            <a:custGeom>
              <a:avLst/>
              <a:gdLst>
                <a:gd name="connsiteX0" fmla="*/ 356965 w 4755826"/>
                <a:gd name="connsiteY0" fmla="*/ 1510747 h 4636292"/>
                <a:gd name="connsiteX1" fmla="*/ 633073 w 4755826"/>
                <a:gd name="connsiteY1" fmla="*/ 1786855 h 4636292"/>
                <a:gd name="connsiteX2" fmla="*/ 356965 w 4755826"/>
                <a:gd name="connsiteY2" fmla="*/ 2062963 h 4636292"/>
                <a:gd name="connsiteX3" fmla="*/ 80857 w 4755826"/>
                <a:gd name="connsiteY3" fmla="*/ 1786855 h 4636292"/>
                <a:gd name="connsiteX4" fmla="*/ 356965 w 4755826"/>
                <a:gd name="connsiteY4" fmla="*/ 1510747 h 4636292"/>
                <a:gd name="connsiteX5" fmla="*/ 596573 w 4755826"/>
                <a:gd name="connsiteY5" fmla="*/ 0 h 4636292"/>
                <a:gd name="connsiteX6" fmla="*/ 4755826 w 4755826"/>
                <a:gd name="connsiteY6" fmla="*/ 0 h 4636292"/>
                <a:gd name="connsiteX7" fmla="*/ 4755826 w 4755826"/>
                <a:gd name="connsiteY7" fmla="*/ 3811763 h 4636292"/>
                <a:gd name="connsiteX8" fmla="*/ 4741436 w 4755826"/>
                <a:gd name="connsiteY8" fmla="*/ 3805391 h 4636292"/>
                <a:gd name="connsiteX9" fmla="*/ 4472311 w 4755826"/>
                <a:gd name="connsiteY9" fmla="*/ 3792619 h 4636292"/>
                <a:gd name="connsiteX10" fmla="*/ 3645297 w 4755826"/>
                <a:gd name="connsiteY10" fmla="*/ 4545251 h 4636292"/>
                <a:gd name="connsiteX11" fmla="*/ 2743181 w 4755826"/>
                <a:gd name="connsiteY11" fmla="*/ 4497419 h 4636292"/>
                <a:gd name="connsiteX12" fmla="*/ 2044123 w 4755826"/>
                <a:gd name="connsiteY12" fmla="*/ 3902154 h 4636292"/>
                <a:gd name="connsiteX13" fmla="*/ 443230 w 4755826"/>
                <a:gd name="connsiteY13" fmla="*/ 4052449 h 4636292"/>
                <a:gd name="connsiteX14" fmla="*/ 4237 w 4755826"/>
                <a:gd name="connsiteY14" fmla="*/ 3104110 h 4636292"/>
                <a:gd name="connsiteX15" fmla="*/ 809700 w 4755826"/>
                <a:gd name="connsiteY15" fmla="*/ 1782672 h 4636292"/>
                <a:gd name="connsiteX16" fmla="*/ 71276 w 4755826"/>
                <a:gd name="connsiteY16" fmla="*/ 805894 h 4636292"/>
                <a:gd name="connsiteX17" fmla="*/ 596555 w 4755826"/>
                <a:gd name="connsiteY17" fmla="*/ 56 h 463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55826" h="4636292">
                  <a:moveTo>
                    <a:pt x="356965" y="1510747"/>
                  </a:moveTo>
                  <a:cubicBezTo>
                    <a:pt x="509455" y="1510747"/>
                    <a:pt x="633073" y="1634365"/>
                    <a:pt x="633073" y="1786855"/>
                  </a:cubicBezTo>
                  <a:cubicBezTo>
                    <a:pt x="633073" y="1939345"/>
                    <a:pt x="509455" y="2062963"/>
                    <a:pt x="356965" y="2062963"/>
                  </a:cubicBezTo>
                  <a:cubicBezTo>
                    <a:pt x="204475" y="2062963"/>
                    <a:pt x="80857" y="1939345"/>
                    <a:pt x="80857" y="1786855"/>
                  </a:cubicBezTo>
                  <a:cubicBezTo>
                    <a:pt x="80857" y="1634365"/>
                    <a:pt x="204475" y="1510747"/>
                    <a:pt x="356965" y="1510747"/>
                  </a:cubicBezTo>
                  <a:close/>
                  <a:moveTo>
                    <a:pt x="596573" y="0"/>
                  </a:moveTo>
                  <a:lnTo>
                    <a:pt x="4755826" y="0"/>
                  </a:lnTo>
                  <a:lnTo>
                    <a:pt x="4755826" y="3811763"/>
                  </a:lnTo>
                  <a:lnTo>
                    <a:pt x="4741436" y="3805391"/>
                  </a:lnTo>
                  <a:cubicBezTo>
                    <a:pt x="4658853" y="3777264"/>
                    <a:pt x="4571441" y="3767265"/>
                    <a:pt x="4472311" y="3792619"/>
                  </a:cubicBezTo>
                  <a:cubicBezTo>
                    <a:pt x="4143272" y="3876780"/>
                    <a:pt x="4072005" y="4319983"/>
                    <a:pt x="3645297" y="4545251"/>
                  </a:cubicBezTo>
                  <a:cubicBezTo>
                    <a:pt x="3326314" y="4713713"/>
                    <a:pt x="3049499" y="4619025"/>
                    <a:pt x="2743181" y="4497419"/>
                  </a:cubicBezTo>
                  <a:cubicBezTo>
                    <a:pt x="2329337" y="4332934"/>
                    <a:pt x="2392121" y="4055114"/>
                    <a:pt x="2044123" y="3902154"/>
                  </a:cubicBezTo>
                  <a:cubicBezTo>
                    <a:pt x="1449035" y="3640479"/>
                    <a:pt x="945081" y="4309626"/>
                    <a:pt x="443230" y="4052449"/>
                  </a:cubicBezTo>
                  <a:cubicBezTo>
                    <a:pt x="133616" y="3893621"/>
                    <a:pt x="-28889" y="3449683"/>
                    <a:pt x="4237" y="3104110"/>
                  </a:cubicBezTo>
                  <a:cubicBezTo>
                    <a:pt x="68675" y="2433787"/>
                    <a:pt x="853966" y="2271030"/>
                    <a:pt x="809700" y="1782672"/>
                  </a:cubicBezTo>
                  <a:cubicBezTo>
                    <a:pt x="768799" y="1331417"/>
                    <a:pt x="77721" y="1250460"/>
                    <a:pt x="71276" y="805894"/>
                  </a:cubicBezTo>
                  <a:cubicBezTo>
                    <a:pt x="66307" y="459384"/>
                    <a:pt x="480827" y="267363"/>
                    <a:pt x="596555" y="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pSp>
      <p:sp>
        <p:nvSpPr>
          <p:cNvPr id="2" name="Titel 1">
            <a:extLst>
              <a:ext uri="{FF2B5EF4-FFF2-40B4-BE49-F238E27FC236}">
                <a16:creationId xmlns:a16="http://schemas.microsoft.com/office/drawing/2014/main" id="{A10AC35B-3168-AAFC-89D3-368AD368411E}"/>
              </a:ext>
            </a:extLst>
          </p:cNvPr>
          <p:cNvSpPr>
            <a:spLocks noGrp="1"/>
          </p:cNvSpPr>
          <p:nvPr>
            <p:ph type="ctrTitle"/>
          </p:nvPr>
        </p:nvSpPr>
        <p:spPr>
          <a:xfrm>
            <a:off x="609600" y="3314203"/>
            <a:ext cx="6732103" cy="2800349"/>
          </a:xfrm>
        </p:spPr>
        <p:txBody>
          <a:bodyPr anchor="ctr">
            <a:normAutofit fontScale="90000"/>
          </a:bodyPr>
          <a:lstStyle/>
          <a:p>
            <a:r>
              <a:rPr lang="nl-NL" b="1" dirty="0">
                <a:effectLst>
                  <a:outerShdw blurRad="38100" dist="38100" dir="2700000" algn="tl">
                    <a:srgbClr val="000000">
                      <a:alpha val="43137"/>
                    </a:srgbClr>
                  </a:outerShdw>
                </a:effectLst>
                <a:cs typeface="Arial" panose="020B0604020202020204" pitchFamily="34" charset="0"/>
              </a:rPr>
              <a:t>Les:</a:t>
            </a:r>
            <a:br>
              <a:rPr lang="nl-NL" b="1" dirty="0">
                <a:effectLst>
                  <a:outerShdw blurRad="38100" dist="38100" dir="2700000" algn="tl">
                    <a:srgbClr val="000000">
                      <a:alpha val="43137"/>
                    </a:srgbClr>
                  </a:outerShdw>
                </a:effectLst>
                <a:cs typeface="Arial" panose="020B0604020202020204" pitchFamily="34" charset="0"/>
              </a:rPr>
            </a:br>
            <a:r>
              <a:rPr lang="nl-NL" b="1" dirty="0">
                <a:effectLst>
                  <a:outerShdw blurRad="38100" dist="38100" dir="2700000" algn="tl">
                    <a:srgbClr val="000000">
                      <a:alpha val="43137"/>
                    </a:srgbClr>
                  </a:outerShdw>
                </a:effectLst>
                <a:cs typeface="Arial" panose="020B0604020202020204" pitchFamily="34" charset="0"/>
              </a:rPr>
              <a:t>Spelenderwijs beroepen ontdekken</a:t>
            </a:r>
          </a:p>
        </p:txBody>
      </p:sp>
      <p:pic>
        <p:nvPicPr>
          <p:cNvPr id="27" name="Afbeelding 26" descr="Afbeelding met clipart, tekening, Graphics, illustratie&#10;&#10;Automatisch gegenereerde beschrijving">
            <a:extLst>
              <a:ext uri="{FF2B5EF4-FFF2-40B4-BE49-F238E27FC236}">
                <a16:creationId xmlns:a16="http://schemas.microsoft.com/office/drawing/2014/main" id="{88ABD777-7284-FAFB-52BF-AB16E45EA1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804" y="208427"/>
            <a:ext cx="2123393" cy="2241048"/>
          </a:xfrm>
          <a:prstGeom prst="rect">
            <a:avLst/>
          </a:prstGeom>
        </p:spPr>
      </p:pic>
      <p:pic>
        <p:nvPicPr>
          <p:cNvPr id="21" name="Afbeelding 20">
            <a:extLst>
              <a:ext uri="{FF2B5EF4-FFF2-40B4-BE49-F238E27FC236}">
                <a16:creationId xmlns:a16="http://schemas.microsoft.com/office/drawing/2014/main" id="{32BE1290-7FC3-92C2-6176-45D47A292899}"/>
              </a:ext>
            </a:extLst>
          </p:cNvPr>
          <p:cNvPicPr>
            <a:picLocks noChangeAspect="1"/>
          </p:cNvPicPr>
          <p:nvPr/>
        </p:nvPicPr>
        <p:blipFill>
          <a:blip r:embed="rId3"/>
          <a:stretch>
            <a:fillRect/>
          </a:stretch>
        </p:blipFill>
        <p:spPr>
          <a:xfrm>
            <a:off x="5100655" y="79566"/>
            <a:ext cx="2241048" cy="2050559"/>
          </a:xfrm>
          <a:prstGeom prst="rect">
            <a:avLst/>
          </a:prstGeom>
        </p:spPr>
      </p:pic>
      <p:pic>
        <p:nvPicPr>
          <p:cNvPr id="5" name="Afbeelding 4">
            <a:extLst>
              <a:ext uri="{FF2B5EF4-FFF2-40B4-BE49-F238E27FC236}">
                <a16:creationId xmlns:a16="http://schemas.microsoft.com/office/drawing/2014/main" id="{11B7304C-2257-C1DA-A2AC-5F82F4557C3B}"/>
              </a:ext>
            </a:extLst>
          </p:cNvPr>
          <p:cNvPicPr>
            <a:picLocks noChangeAspect="1"/>
          </p:cNvPicPr>
          <p:nvPr/>
        </p:nvPicPr>
        <p:blipFill>
          <a:blip r:embed="rId4"/>
          <a:stretch>
            <a:fillRect/>
          </a:stretch>
        </p:blipFill>
        <p:spPr>
          <a:xfrm>
            <a:off x="9697975" y="527776"/>
            <a:ext cx="2241048" cy="1602349"/>
          </a:xfrm>
          <a:prstGeom prst="rect">
            <a:avLst/>
          </a:prstGeom>
        </p:spPr>
      </p:pic>
    </p:spTree>
    <p:extLst>
      <p:ext uri="{BB962C8B-B14F-4D97-AF65-F5344CB8AC3E}">
        <p14:creationId xmlns:p14="http://schemas.microsoft.com/office/powerpoint/2010/main" val="4251962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dirty="0"/>
              <a:t>Wat ga je deze les doen?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vert="horz" lIns="91440" tIns="45720" rIns="91440" bIns="45720" rtlCol="0" anchor="t">
            <a:normAutofit fontScale="92500" lnSpcReduction="10000"/>
          </a:bodyPr>
          <a:lstStyle/>
          <a:p>
            <a:r>
              <a:rPr lang="nl-NL" sz="3200" dirty="0"/>
              <a:t>Lesdoelen van de les:</a:t>
            </a:r>
          </a:p>
          <a:p>
            <a:pPr marL="342900" indent="-342900">
              <a:buFont typeface="Arial" panose="020B0604020202020204" pitchFamily="34" charset="0"/>
              <a:buChar char="•"/>
            </a:pPr>
            <a:r>
              <a:rPr lang="nl-NL" dirty="0"/>
              <a:t>Je ontdekt welke mbo-beroepen je dagelijks tegen kan komen</a:t>
            </a:r>
          </a:p>
          <a:p>
            <a:pPr marL="342900" indent="-342900">
              <a:buFont typeface="Arial" panose="020B0604020202020204" pitchFamily="34" charset="0"/>
              <a:buChar char="•"/>
            </a:pPr>
            <a:r>
              <a:rPr lang="nl-NL" dirty="0"/>
              <a:t>Je leert wat deze beroepen inhouden.</a:t>
            </a:r>
          </a:p>
          <a:p>
            <a:pPr marL="342900" indent="-342900">
              <a:buFont typeface="Arial" panose="020B0604020202020204" pitchFamily="34" charset="0"/>
              <a:buChar char="•"/>
            </a:pPr>
            <a:r>
              <a:rPr lang="nl-NL" dirty="0"/>
              <a:t>Je zoekt drie favoriete beroepen.</a:t>
            </a:r>
          </a:p>
          <a:p>
            <a:pPr marL="342900" indent="-342900">
              <a:buFont typeface="Arial" panose="020B0604020202020204" pitchFamily="34" charset="0"/>
              <a:buChar char="•"/>
            </a:pPr>
            <a:r>
              <a:rPr lang="nl-NL" dirty="0"/>
              <a:t>Zoek uit of die bij je passen</a:t>
            </a:r>
            <a:endParaRPr lang="nl-NL" dirty="0">
              <a:solidFill>
                <a:srgbClr val="262626"/>
              </a:solidFill>
            </a:endParaRPr>
          </a:p>
          <a:p>
            <a:r>
              <a:rPr lang="nl-NL" sz="3200" dirty="0">
                <a:solidFill>
                  <a:srgbClr val="262626"/>
                </a:solidFill>
              </a:rPr>
              <a:t>Activiteiten</a:t>
            </a:r>
            <a:r>
              <a:rPr lang="nl-NL" sz="3200" dirty="0"/>
              <a:t>:</a:t>
            </a:r>
            <a:endParaRPr lang="nl-NL" dirty="0"/>
          </a:p>
          <a:p>
            <a:pPr marL="342900" indent="-342900">
              <a:buFont typeface="Wingdings" panose="05000000000000000000" pitchFamily="2" charset="2"/>
              <a:buChar char="q"/>
            </a:pPr>
            <a:r>
              <a:rPr lang="nl-NL" dirty="0"/>
              <a:t>Je speelt een trambestuurder en ontmoet digitaal  mensen</a:t>
            </a:r>
          </a:p>
          <a:p>
            <a:pPr marL="342900" indent="-342900">
              <a:buFont typeface="Wingdings" panose="05000000000000000000" pitchFamily="2" charset="2"/>
              <a:buChar char="q"/>
            </a:pPr>
            <a:r>
              <a:rPr lang="nl-NL" dirty="0"/>
              <a:t>Door op vragen te klikken, leer je welk beroep iemand doet</a:t>
            </a:r>
          </a:p>
          <a:p>
            <a:pPr marL="342900" indent="-342900">
              <a:buFont typeface="Wingdings" panose="05000000000000000000" pitchFamily="2" charset="2"/>
              <a:buChar char="q"/>
            </a:pPr>
            <a:r>
              <a:rPr lang="nl-NL" dirty="0"/>
              <a:t>Je brengt de reiziger naar hun bestemming en leert wat daar nog meer te doen is</a:t>
            </a:r>
          </a:p>
          <a:p>
            <a:pPr marL="342900" indent="-342900">
              <a:buFont typeface="Wingdings" panose="05000000000000000000" pitchFamily="2" charset="2"/>
              <a:buChar char="q"/>
            </a:pPr>
            <a:r>
              <a:rPr lang="nl-NL" dirty="0"/>
              <a:t>Je maakt de vragen op het werkblad</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04711A6F-5E10-D3B8-0E90-96A64FCAEFFE}"/>
              </a:ext>
            </a:extLst>
          </p:cNvPr>
          <p:cNvPicPr>
            <a:picLocks noChangeAspect="1"/>
          </p:cNvPicPr>
          <p:nvPr/>
        </p:nvPicPr>
        <p:blipFill>
          <a:blip r:embed="rId4"/>
          <a:stretch>
            <a:fillRect/>
          </a:stretch>
        </p:blipFill>
        <p:spPr>
          <a:xfrm>
            <a:off x="9961262" y="229873"/>
            <a:ext cx="1936824" cy="1226190"/>
          </a:xfrm>
          <a:prstGeom prst="rect">
            <a:avLst/>
          </a:prstGeom>
        </p:spPr>
      </p:pic>
      <p:pic>
        <p:nvPicPr>
          <p:cNvPr id="6" name="Afbeelding 5">
            <a:extLst>
              <a:ext uri="{FF2B5EF4-FFF2-40B4-BE49-F238E27FC236}">
                <a16:creationId xmlns:a16="http://schemas.microsoft.com/office/drawing/2014/main" id="{A9AFB78B-5616-86D1-0921-5743A5AB32C8}"/>
              </a:ext>
            </a:extLst>
          </p:cNvPr>
          <p:cNvPicPr>
            <a:picLocks noChangeAspect="1"/>
          </p:cNvPicPr>
          <p:nvPr/>
        </p:nvPicPr>
        <p:blipFill>
          <a:blip r:embed="rId5"/>
          <a:stretch>
            <a:fillRect/>
          </a:stretch>
        </p:blipFill>
        <p:spPr>
          <a:xfrm>
            <a:off x="10718572" y="5464508"/>
            <a:ext cx="1473428" cy="1360216"/>
          </a:xfrm>
          <a:prstGeom prst="rect">
            <a:avLst/>
          </a:prstGeom>
        </p:spPr>
      </p:pic>
    </p:spTree>
    <p:extLst>
      <p:ext uri="{BB962C8B-B14F-4D97-AF65-F5344CB8AC3E}">
        <p14:creationId xmlns:p14="http://schemas.microsoft.com/office/powerpoint/2010/main" val="1660712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609600" y="-138901"/>
            <a:ext cx="10972800" cy="1325563"/>
          </a:xfrm>
        </p:spPr>
        <p:txBody>
          <a:bodyPr/>
          <a:lstStyle/>
          <a:p>
            <a:r>
              <a:rPr lang="nl-NL"/>
              <a:t>Welke moeilijke woorden kom je tegen?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551033"/>
            <a:ext cx="10972800" cy="4036534"/>
          </a:xfrm>
        </p:spPr>
        <p:txBody>
          <a:bodyPr/>
          <a:lstStyle/>
          <a:p>
            <a:pPr marL="342900" indent="-342900">
              <a:buFont typeface="Arial" panose="020B0604020202020204" pitchFamily="34" charset="0"/>
              <a:buChar char="•"/>
            </a:pPr>
            <a:r>
              <a:rPr lang="nl-NL" dirty="0"/>
              <a:t>Trambestuurder</a:t>
            </a:r>
            <a:br>
              <a:rPr lang="nl-NL" dirty="0"/>
            </a:br>
            <a:br>
              <a:rPr lang="nl-NL" dirty="0"/>
            </a:br>
            <a:br>
              <a:rPr lang="nl-NL" dirty="0"/>
            </a:br>
            <a:br>
              <a:rPr lang="nl-NL" dirty="0"/>
            </a:br>
            <a:br>
              <a:rPr lang="nl-NL" dirty="0"/>
            </a:br>
            <a:br>
              <a:rPr lang="nl-NL" dirty="0"/>
            </a:br>
            <a:endParaRPr lang="nl-NL" dirty="0"/>
          </a:p>
          <a:p>
            <a:pPr marL="342900" indent="-342900">
              <a:buFont typeface="Arial" panose="020B0604020202020204" pitchFamily="34" charset="0"/>
              <a:buChar char="•"/>
            </a:pPr>
            <a:r>
              <a:rPr lang="nl-NL" dirty="0"/>
              <a:t>Digitaal</a:t>
            </a:r>
          </a:p>
          <a:p>
            <a:pPr marL="342900" indent="-342900">
              <a:buFont typeface="Arial" panose="020B0604020202020204" pitchFamily="34" charset="0"/>
              <a:buChar char="•"/>
            </a:pPr>
            <a:endParaRPr lang="nl-NL" dirty="0"/>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AE4CD407-1512-3C5A-2FF6-B0B4D6207FA0}"/>
              </a:ext>
            </a:extLst>
          </p:cNvPr>
          <p:cNvPicPr>
            <a:picLocks noChangeAspect="1"/>
          </p:cNvPicPr>
          <p:nvPr/>
        </p:nvPicPr>
        <p:blipFill>
          <a:blip r:embed="rId4"/>
          <a:stretch>
            <a:fillRect/>
          </a:stretch>
        </p:blipFill>
        <p:spPr>
          <a:xfrm>
            <a:off x="3809999" y="1188184"/>
            <a:ext cx="4174671" cy="2240816"/>
          </a:xfrm>
          <a:prstGeom prst="rect">
            <a:avLst/>
          </a:prstGeom>
        </p:spPr>
      </p:pic>
      <p:pic>
        <p:nvPicPr>
          <p:cNvPr id="8" name="Afbeelding 7">
            <a:extLst>
              <a:ext uri="{FF2B5EF4-FFF2-40B4-BE49-F238E27FC236}">
                <a16:creationId xmlns:a16="http://schemas.microsoft.com/office/drawing/2014/main" id="{52A040A5-8B24-98A0-F8FF-CAE33C115B47}"/>
              </a:ext>
            </a:extLst>
          </p:cNvPr>
          <p:cNvPicPr>
            <a:picLocks noChangeAspect="1"/>
          </p:cNvPicPr>
          <p:nvPr/>
        </p:nvPicPr>
        <p:blipFill>
          <a:blip r:embed="rId5"/>
          <a:stretch>
            <a:fillRect/>
          </a:stretch>
        </p:blipFill>
        <p:spPr>
          <a:xfrm>
            <a:off x="3505200" y="3429000"/>
            <a:ext cx="3843337" cy="3236494"/>
          </a:xfrm>
          <a:prstGeom prst="rect">
            <a:avLst/>
          </a:prstGeom>
        </p:spPr>
      </p:pic>
    </p:spTree>
    <p:extLst>
      <p:ext uri="{BB962C8B-B14F-4D97-AF65-F5344CB8AC3E}">
        <p14:creationId xmlns:p14="http://schemas.microsoft.com/office/powerpoint/2010/main" val="1742365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a:t>Uitleg</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a:ln>
            <a:noFill/>
          </a:ln>
        </p:spPr>
        <p:txBody>
          <a:bodyPr vert="horz" lIns="91440" tIns="45720" rIns="91440" bIns="45720" rtlCol="0" anchor="t">
            <a:normAutofit/>
          </a:bodyPr>
          <a:lstStyle/>
          <a:p>
            <a:pPr marL="342900" indent="-342900">
              <a:buFont typeface="Arial" panose="020B0604020202020204" pitchFamily="34" charset="0"/>
              <a:buChar char="•"/>
            </a:pPr>
            <a:endParaRPr lang="nl-NL" dirty="0"/>
          </a:p>
          <a:p>
            <a:r>
              <a:rPr lang="nl-NL" dirty="0"/>
              <a:t>1. Je gaat op internet naar:</a:t>
            </a:r>
          </a:p>
          <a:p>
            <a:r>
              <a:rPr lang="nl-NL" dirty="0">
                <a:hlinkClick r:id="rId3"/>
              </a:rPr>
              <a:t>https://www.kiesmbo.nl/ontdek-mbo</a:t>
            </a:r>
            <a:r>
              <a:rPr lang="nl-NL" dirty="0"/>
              <a:t> </a:t>
            </a:r>
          </a:p>
          <a:p>
            <a:endParaRPr lang="nl-NL" dirty="0"/>
          </a:p>
          <a:p>
            <a:endParaRPr lang="nl-NL" dirty="0">
              <a:solidFill>
                <a:srgbClr val="FF0000"/>
              </a:solidFill>
            </a:endParaRPr>
          </a:p>
          <a:p>
            <a:endParaRPr lang="nl-NL" dirty="0">
              <a:solidFill>
                <a:srgbClr val="FF0000"/>
              </a:solidFill>
            </a:endParaRPr>
          </a:p>
          <a:p>
            <a:endParaRPr lang="nl-NL" dirty="0"/>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4"/>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85909D09-7E50-8874-793E-8DFCC2B73E2F}"/>
              </a:ext>
            </a:extLst>
          </p:cNvPr>
          <p:cNvPicPr>
            <a:picLocks noChangeAspect="1"/>
          </p:cNvPicPr>
          <p:nvPr/>
        </p:nvPicPr>
        <p:blipFill>
          <a:blip r:embed="rId5"/>
          <a:stretch>
            <a:fillRect/>
          </a:stretch>
        </p:blipFill>
        <p:spPr>
          <a:xfrm>
            <a:off x="9909224" y="389722"/>
            <a:ext cx="1800289" cy="889167"/>
          </a:xfrm>
          <a:prstGeom prst="rect">
            <a:avLst/>
          </a:prstGeom>
        </p:spPr>
      </p:pic>
      <p:pic>
        <p:nvPicPr>
          <p:cNvPr id="8" name="Afbeelding 7">
            <a:extLst>
              <a:ext uri="{FF2B5EF4-FFF2-40B4-BE49-F238E27FC236}">
                <a16:creationId xmlns:a16="http://schemas.microsoft.com/office/drawing/2014/main" id="{E1402700-FAF9-8793-AC30-3D321C895624}"/>
              </a:ext>
            </a:extLst>
          </p:cNvPr>
          <p:cNvPicPr>
            <a:picLocks noChangeAspect="1"/>
          </p:cNvPicPr>
          <p:nvPr/>
        </p:nvPicPr>
        <p:blipFill>
          <a:blip r:embed="rId6"/>
          <a:stretch>
            <a:fillRect/>
          </a:stretch>
        </p:blipFill>
        <p:spPr>
          <a:xfrm>
            <a:off x="2098000" y="3174921"/>
            <a:ext cx="2348269" cy="2348269"/>
          </a:xfrm>
          <a:prstGeom prst="rect">
            <a:avLst/>
          </a:prstGeom>
        </p:spPr>
      </p:pic>
    </p:spTree>
    <p:extLst>
      <p:ext uri="{BB962C8B-B14F-4D97-AF65-F5344CB8AC3E}">
        <p14:creationId xmlns:p14="http://schemas.microsoft.com/office/powerpoint/2010/main" val="4246631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1B3B1-C3BA-9CC8-A4CF-D9D4301E756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A35FAB1-55E3-36FA-9D8E-BE1332311609}"/>
              </a:ext>
            </a:extLst>
          </p:cNvPr>
          <p:cNvSpPr>
            <a:spLocks noGrp="1"/>
          </p:cNvSpPr>
          <p:nvPr>
            <p:ph type="title"/>
          </p:nvPr>
        </p:nvSpPr>
        <p:spPr>
          <a:xfrm>
            <a:off x="736713" y="-225988"/>
            <a:ext cx="10972800" cy="1325563"/>
          </a:xfrm>
        </p:spPr>
        <p:txBody>
          <a:bodyPr/>
          <a:lstStyle/>
          <a:p>
            <a:r>
              <a:rPr lang="nl-NL" dirty="0"/>
              <a:t>Doen </a:t>
            </a:r>
          </a:p>
        </p:txBody>
      </p:sp>
      <p:sp>
        <p:nvSpPr>
          <p:cNvPr id="3" name="Tijdelijke aanduiding voor inhoud 2">
            <a:extLst>
              <a:ext uri="{FF2B5EF4-FFF2-40B4-BE49-F238E27FC236}">
                <a16:creationId xmlns:a16="http://schemas.microsoft.com/office/drawing/2014/main" id="{CCB8F3B4-D169-655D-4EEC-A5A5202184B6}"/>
              </a:ext>
            </a:extLst>
          </p:cNvPr>
          <p:cNvSpPr>
            <a:spLocks noGrp="1"/>
          </p:cNvSpPr>
          <p:nvPr>
            <p:ph idx="1"/>
          </p:nvPr>
        </p:nvSpPr>
        <p:spPr>
          <a:xfrm>
            <a:off x="609600" y="1278889"/>
            <a:ext cx="10972800" cy="4496819"/>
          </a:xfrm>
        </p:spPr>
        <p:txBody>
          <a:bodyPr>
            <a:normAutofit/>
          </a:bodyPr>
          <a:lstStyle/>
          <a:p>
            <a:pPr marL="342900" indent="-342900">
              <a:buFont typeface="Arial" panose="020B0604020202020204" pitchFamily="34" charset="0"/>
              <a:buChar char="•"/>
            </a:pPr>
            <a:endParaRPr lang="nl-NL" dirty="0"/>
          </a:p>
          <a:p>
            <a:pPr marL="457200" indent="-457200">
              <a:buAutoNum type="arabicPeriod"/>
            </a:pPr>
            <a:r>
              <a:rPr lang="nl-NL" dirty="0"/>
              <a:t>Je start in een groepje, met de hele klas of alleen. Je bent trambestuurder in </a:t>
            </a:r>
            <a:r>
              <a:rPr lang="nl-NL" i="1" dirty="0"/>
              <a:t>‘MBO-stad’</a:t>
            </a:r>
            <a:r>
              <a:rPr lang="nl-NL" dirty="0"/>
              <a:t> en haalt mensen op bij tramhaltes. Je gaat met de mensen in gesprek over hun beroep en brengt ze er naartoe.</a:t>
            </a:r>
          </a:p>
          <a:p>
            <a:pPr marL="457200" indent="-457200">
              <a:buAutoNum type="arabicPeriod"/>
            </a:pPr>
            <a:r>
              <a:rPr lang="nl-NL" dirty="0"/>
              <a:t>Op de plek van bestemming leer je welke beroepen daar nog meer voorkomen.</a:t>
            </a:r>
          </a:p>
          <a:p>
            <a:pPr marL="457200" indent="-457200">
              <a:buAutoNum type="arabicPeriod"/>
            </a:pPr>
            <a:r>
              <a:rPr lang="nl-NL" dirty="0"/>
              <a:t>Maak de opdrachten op je werkblad.</a:t>
            </a:r>
          </a:p>
          <a:p>
            <a:pPr marL="457200" indent="-457200">
              <a:buAutoNum type="arabicPeriod"/>
            </a:pPr>
            <a:r>
              <a:rPr lang="nl-NL" dirty="0"/>
              <a:t>Je bespreekt de opdracht met de klas en de docent.</a:t>
            </a:r>
          </a:p>
        </p:txBody>
      </p:sp>
      <p:pic>
        <p:nvPicPr>
          <p:cNvPr id="4" name="Afbeelding 3">
            <a:extLst>
              <a:ext uri="{FF2B5EF4-FFF2-40B4-BE49-F238E27FC236}">
                <a16:creationId xmlns:a16="http://schemas.microsoft.com/office/drawing/2014/main" id="{0A528A7B-320C-D184-DB81-11C5B31FD9CC}"/>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3C9C7914-B6FB-A503-CF4B-F257FE2213BF}"/>
              </a:ext>
            </a:extLst>
          </p:cNvPr>
          <p:cNvPicPr>
            <a:picLocks noChangeAspect="1"/>
          </p:cNvPicPr>
          <p:nvPr/>
        </p:nvPicPr>
        <p:blipFill>
          <a:blip r:embed="rId4"/>
          <a:stretch>
            <a:fillRect/>
          </a:stretch>
        </p:blipFill>
        <p:spPr>
          <a:xfrm>
            <a:off x="9909224" y="389722"/>
            <a:ext cx="1800289" cy="889167"/>
          </a:xfrm>
          <a:prstGeom prst="rect">
            <a:avLst/>
          </a:prstGeom>
        </p:spPr>
      </p:pic>
    </p:spTree>
    <p:extLst>
      <p:ext uri="{BB962C8B-B14F-4D97-AF65-F5344CB8AC3E}">
        <p14:creationId xmlns:p14="http://schemas.microsoft.com/office/powerpoint/2010/main" val="76688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185FA-5AD3-9DDE-9E2A-6C0B166D4DF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297AF54-67F0-2551-C7CF-858426003153}"/>
              </a:ext>
            </a:extLst>
          </p:cNvPr>
          <p:cNvSpPr>
            <a:spLocks noGrp="1"/>
          </p:cNvSpPr>
          <p:nvPr>
            <p:ph type="title"/>
          </p:nvPr>
        </p:nvSpPr>
        <p:spPr>
          <a:xfrm>
            <a:off x="736713" y="-225988"/>
            <a:ext cx="10972800" cy="1325563"/>
          </a:xfrm>
        </p:spPr>
        <p:txBody>
          <a:bodyPr/>
          <a:lstStyle/>
          <a:p>
            <a:r>
              <a:rPr lang="nl-NL" dirty="0"/>
              <a:t>Nabespreken in de klas</a:t>
            </a:r>
          </a:p>
        </p:txBody>
      </p:sp>
      <p:sp>
        <p:nvSpPr>
          <p:cNvPr id="3" name="Tijdelijke aanduiding voor inhoud 2">
            <a:extLst>
              <a:ext uri="{FF2B5EF4-FFF2-40B4-BE49-F238E27FC236}">
                <a16:creationId xmlns:a16="http://schemas.microsoft.com/office/drawing/2014/main" id="{CBFB80CF-CC79-B3E4-28DE-7E047C8F4A16}"/>
              </a:ext>
            </a:extLst>
          </p:cNvPr>
          <p:cNvSpPr>
            <a:spLocks noGrp="1"/>
          </p:cNvSpPr>
          <p:nvPr>
            <p:ph idx="1"/>
          </p:nvPr>
        </p:nvSpPr>
        <p:spPr>
          <a:xfrm>
            <a:off x="609600" y="1278889"/>
            <a:ext cx="10972800" cy="4496819"/>
          </a:xfrm>
        </p:spPr>
        <p:txBody>
          <a:bodyPr vert="horz" lIns="91440" tIns="45720" rIns="91440" bIns="45720" rtlCol="0" anchor="t">
            <a:normAutofit/>
          </a:bodyPr>
          <a:lstStyle/>
          <a:p>
            <a:pPr marL="342900" indent="-342900">
              <a:buFont typeface="Arial" panose="020B0604020202020204" pitchFamily="34" charset="0"/>
              <a:buChar char="•"/>
            </a:pPr>
            <a:endParaRPr lang="nl-NL" dirty="0"/>
          </a:p>
          <a:p>
            <a:pPr marL="457200" indent="-457200">
              <a:buAutoNum type="arabicPeriod"/>
            </a:pPr>
            <a:r>
              <a:rPr lang="nl-NL" dirty="0"/>
              <a:t>Je bespreekt de opdracht na met je docent en je klasgenoten. Je hebt hiervoor je werkblad nodig.</a:t>
            </a:r>
            <a:br>
              <a:rPr lang="nl-NL" dirty="0"/>
            </a:br>
            <a:endParaRPr lang="nl-NL" dirty="0"/>
          </a:p>
          <a:p>
            <a:pPr marL="457200" indent="-457200">
              <a:buAutoNum type="arabicPeriod"/>
            </a:pPr>
            <a:r>
              <a:rPr lang="nl-NL" dirty="0"/>
              <a:t>Je vergelijkt met je buurman of –vrouw welke beroepen je hebt ontdekt. Bespreek of je verschillende of juist dezelfde beroepen leuk vindt.</a:t>
            </a:r>
            <a:br>
              <a:rPr lang="nl-NL" dirty="0"/>
            </a:br>
            <a:endParaRPr lang="nl-NL" dirty="0"/>
          </a:p>
          <a:p>
            <a:pPr marL="457200" indent="-457200">
              <a:buAutoNum type="arabicPeriod"/>
            </a:pPr>
            <a:r>
              <a:rPr lang="nl-NL" dirty="0"/>
              <a:t>Geef ook aan </a:t>
            </a:r>
            <a:r>
              <a:rPr lang="nl-NL" i="1" dirty="0"/>
              <a:t>waarom</a:t>
            </a:r>
            <a:r>
              <a:rPr lang="nl-NL" dirty="0"/>
              <a:t> je jouw nummer 1 beroep zo leuk vindt! Maak hierbij gebruik van de informatie over de opleiding en gelijk na de opleiding.</a:t>
            </a:r>
            <a:br>
              <a:rPr lang="nl-NL" dirty="0"/>
            </a:br>
            <a:endParaRPr lang="nl-NL" dirty="0"/>
          </a:p>
          <a:p>
            <a:pPr marL="457200" indent="-457200">
              <a:buAutoNum type="arabicPeriod"/>
            </a:pPr>
            <a:r>
              <a:rPr lang="nl-NL" dirty="0"/>
              <a:t>Vertel de klas in een pitch van 1 minuut welk beroep je leuk vindt en waarom!</a:t>
            </a:r>
          </a:p>
          <a:p>
            <a:pPr marL="457200" indent="-457200">
              <a:buAutoNum type="arabicPeriod"/>
            </a:pPr>
            <a:endParaRPr lang="nl-NL" dirty="0"/>
          </a:p>
          <a:p>
            <a:endParaRPr lang="nl-NL" dirty="0"/>
          </a:p>
          <a:p>
            <a:endParaRPr lang="nl-NL" dirty="0"/>
          </a:p>
          <a:p>
            <a:endParaRPr lang="nl-NL" dirty="0"/>
          </a:p>
        </p:txBody>
      </p:sp>
      <p:pic>
        <p:nvPicPr>
          <p:cNvPr id="4" name="Afbeelding 3">
            <a:extLst>
              <a:ext uri="{FF2B5EF4-FFF2-40B4-BE49-F238E27FC236}">
                <a16:creationId xmlns:a16="http://schemas.microsoft.com/office/drawing/2014/main" id="{5CD2B189-9C1C-7AA1-5F34-1E6DC5201926}"/>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DE1E272D-32CD-9A0B-5AA0-ABD596DEB7F8}"/>
              </a:ext>
            </a:extLst>
          </p:cNvPr>
          <p:cNvPicPr>
            <a:picLocks noChangeAspect="1"/>
          </p:cNvPicPr>
          <p:nvPr/>
        </p:nvPicPr>
        <p:blipFill>
          <a:blip r:embed="rId4"/>
          <a:stretch>
            <a:fillRect/>
          </a:stretch>
        </p:blipFill>
        <p:spPr>
          <a:xfrm>
            <a:off x="9909224" y="389722"/>
            <a:ext cx="1800289" cy="889167"/>
          </a:xfrm>
          <a:prstGeom prst="rect">
            <a:avLst/>
          </a:prstGeom>
        </p:spPr>
      </p:pic>
    </p:spTree>
    <p:extLst>
      <p:ext uri="{BB962C8B-B14F-4D97-AF65-F5344CB8AC3E}">
        <p14:creationId xmlns:p14="http://schemas.microsoft.com/office/powerpoint/2010/main" val="1613565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a:t>Vastleggen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a:normAutofit/>
          </a:bodyPr>
          <a:lstStyle/>
          <a:p>
            <a:pPr marL="342900" indent="-342900">
              <a:buFont typeface="Arial" panose="020B0604020202020204" pitchFamily="34" charset="0"/>
              <a:buChar char="•"/>
            </a:pPr>
            <a:endParaRPr lang="nl-NL" dirty="0"/>
          </a:p>
          <a:p>
            <a:r>
              <a:rPr lang="nl-NL" dirty="0"/>
              <a:t>Doe je werkblad in je loopbaandossier of </a:t>
            </a:r>
            <a:r>
              <a:rPr lang="nl-NL"/>
              <a:t>je portfolio!</a:t>
            </a:r>
            <a:endParaRPr lang="nl-NL" dirty="0"/>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7" name="Afbeelding 6">
            <a:extLst>
              <a:ext uri="{FF2B5EF4-FFF2-40B4-BE49-F238E27FC236}">
                <a16:creationId xmlns:a16="http://schemas.microsoft.com/office/drawing/2014/main" id="{6D03FBB2-12AA-0FCA-D3C4-4BB96C4BE731}"/>
              </a:ext>
            </a:extLst>
          </p:cNvPr>
          <p:cNvPicPr>
            <a:picLocks noChangeAspect="1"/>
          </p:cNvPicPr>
          <p:nvPr/>
        </p:nvPicPr>
        <p:blipFill>
          <a:blip r:embed="rId4"/>
          <a:stretch>
            <a:fillRect/>
          </a:stretch>
        </p:blipFill>
        <p:spPr>
          <a:xfrm>
            <a:off x="10705352" y="229873"/>
            <a:ext cx="1004161" cy="1259607"/>
          </a:xfrm>
          <a:prstGeom prst="rect">
            <a:avLst/>
          </a:prstGeom>
        </p:spPr>
      </p:pic>
    </p:spTree>
    <p:extLst>
      <p:ext uri="{BB962C8B-B14F-4D97-AF65-F5344CB8AC3E}">
        <p14:creationId xmlns:p14="http://schemas.microsoft.com/office/powerpoint/2010/main" val="1353378464"/>
      </p:ext>
    </p:extLst>
  </p:cSld>
  <p:clrMapOvr>
    <a:masterClrMapping/>
  </p:clrMapOvr>
</p:sld>
</file>

<file path=ppt/theme/theme1.xml><?xml version="1.0" encoding="utf-8"?>
<a:theme xmlns:a="http://schemas.openxmlformats.org/drawingml/2006/main" name="SplashVTI">
  <a:themeElements>
    <a:clrScheme name="Custom 11">
      <a:dk1>
        <a:srgbClr val="262626"/>
      </a:dk1>
      <a:lt1>
        <a:sysClr val="window" lastClr="FFFFFF"/>
      </a:lt1>
      <a:dk2>
        <a:srgbClr val="2F333D"/>
      </a:dk2>
      <a:lt2>
        <a:srgbClr val="E9F3F3"/>
      </a:lt2>
      <a:accent1>
        <a:srgbClr val="1EBE9B"/>
      </a:accent1>
      <a:accent2>
        <a:srgbClr val="FD8686"/>
      </a:accent2>
      <a:accent3>
        <a:srgbClr val="0AC8AD"/>
      </a:accent3>
      <a:accent4>
        <a:srgbClr val="E69500"/>
      </a:accent4>
      <a:accent5>
        <a:srgbClr val="EC4E70"/>
      </a:accent5>
      <a:accent6>
        <a:srgbClr val="794DFF"/>
      </a:accent6>
      <a:hlink>
        <a:srgbClr val="3E8FF1"/>
      </a:hlink>
      <a:folHlink>
        <a:srgbClr val="939393"/>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b957a39-1f62-4cef-935a-f664fa9bc04c">
      <Terms xmlns="http://schemas.microsoft.com/office/infopath/2007/PartnerControls"/>
    </lcf76f155ced4ddcb4097134ff3c332f>
    <TaxCatchAll xmlns="9281fe5b-abce-4aec-9403-dcdb2cb047d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9094ed71-ad37-40d4-b95a-d4271a6f83fc"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9724DE0223BBD64DA880C2297F0A87F3" ma:contentTypeVersion="17" ma:contentTypeDescription="Een nieuw document maken." ma:contentTypeScope="" ma:versionID="f84ede6823b2976564b771e8a868b49e">
  <xsd:schema xmlns:xsd="http://www.w3.org/2001/XMLSchema" xmlns:xs="http://www.w3.org/2001/XMLSchema" xmlns:p="http://schemas.microsoft.com/office/2006/metadata/properties" xmlns:ns2="0b957a39-1f62-4cef-935a-f664fa9bc04c" xmlns:ns3="9281fe5b-abce-4aec-9403-dcdb2cb047d7" targetNamespace="http://schemas.microsoft.com/office/2006/metadata/properties" ma:root="true" ma:fieldsID="d87ce27d2227d41e0dc6fe451c113a12" ns2:_="" ns3:_="">
    <xsd:import namespace="0b957a39-1f62-4cef-935a-f664fa9bc04c"/>
    <xsd:import namespace="9281fe5b-abce-4aec-9403-dcdb2cb047d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957a39-1f62-4cef-935a-f664fa9bc0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9094ed71-ad37-40d4-b95a-d4271a6f83fc"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281fe5b-abce-4aec-9403-dcdb2cb047d7"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5" nillable="true" ma:displayName="Taxonomy Catch All Column" ma:hidden="true" ma:list="{6212e56c-6e5c-4bee-b13a-1b778d3e41a7}" ma:internalName="TaxCatchAll" ma:showField="CatchAllData" ma:web="9281fe5b-abce-4aec-9403-dcdb2cb047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3DB6D7-5297-4F17-9A34-6624711B21AC}">
  <ds:schemaRefs>
    <ds:schemaRef ds:uri="0b957a39-1f62-4cef-935a-f664fa9bc04c"/>
    <ds:schemaRef ds:uri="http://purl.org/dc/elements/1.1/"/>
    <ds:schemaRef ds:uri="http://schemas.microsoft.com/office/2006/documentManagement/types"/>
    <ds:schemaRef ds:uri="http://purl.org/dc/terms/"/>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9281fe5b-abce-4aec-9403-dcdb2cb047d7"/>
    <ds:schemaRef ds:uri="http://purl.org/dc/dcmitype/"/>
  </ds:schemaRefs>
</ds:datastoreItem>
</file>

<file path=customXml/itemProps2.xml><?xml version="1.0" encoding="utf-8"?>
<ds:datastoreItem xmlns:ds="http://schemas.openxmlformats.org/officeDocument/2006/customXml" ds:itemID="{E14F8FE9-7A58-4132-8A7B-640F61BF6BED}">
  <ds:schemaRefs>
    <ds:schemaRef ds:uri="http://schemas.microsoft.com/sharepoint/v3/contenttype/forms"/>
  </ds:schemaRefs>
</ds:datastoreItem>
</file>

<file path=customXml/itemProps3.xml><?xml version="1.0" encoding="utf-8"?>
<ds:datastoreItem xmlns:ds="http://schemas.openxmlformats.org/officeDocument/2006/customXml" ds:itemID="{07AB48EE-32A4-4F94-9610-1E6852B421DB}">
  <ds:schemaRefs>
    <ds:schemaRef ds:uri="Microsoft.SharePoint.Taxonomy.ContentTypeSync"/>
  </ds:schemaRefs>
</ds:datastoreItem>
</file>

<file path=customXml/itemProps4.xml><?xml version="1.0" encoding="utf-8"?>
<ds:datastoreItem xmlns:ds="http://schemas.openxmlformats.org/officeDocument/2006/customXml" ds:itemID="{7B71CABC-6B31-4DB2-9880-6408999F45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957a39-1f62-4cef-935a-f664fa9bc04c"/>
    <ds:schemaRef ds:uri="9281fe5b-abce-4aec-9403-dcdb2cb047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7041</TotalTime>
  <Words>660</Words>
  <Application>Microsoft Office PowerPoint</Application>
  <PresentationFormat>Breedbeeld</PresentationFormat>
  <Paragraphs>62</Paragraphs>
  <Slides>8</Slides>
  <Notes>7</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8</vt:i4>
      </vt:variant>
    </vt:vector>
  </HeadingPairs>
  <TitlesOfParts>
    <vt:vector size="15" baseType="lpstr">
      <vt:lpstr>Aptos</vt:lpstr>
      <vt:lpstr>Arial</vt:lpstr>
      <vt:lpstr>Avenir Next LT Pro</vt:lpstr>
      <vt:lpstr>Calibri</vt:lpstr>
      <vt:lpstr>Posterama</vt:lpstr>
      <vt:lpstr>Wingdings</vt:lpstr>
      <vt:lpstr>SplashVTI</vt:lpstr>
      <vt:lpstr>Tips voor de docent bij het uitvoeren van deze les:</vt:lpstr>
      <vt:lpstr>Les: Spelenderwijs beroepen ontdekken</vt:lpstr>
      <vt:lpstr>Wat ga je deze les doen?</vt:lpstr>
      <vt:lpstr>Welke moeilijke woorden kom je tegen?</vt:lpstr>
      <vt:lpstr>Uitleg</vt:lpstr>
      <vt:lpstr>Doen </vt:lpstr>
      <vt:lpstr>Nabespreken in de klas</vt:lpstr>
      <vt:lpstr>Vastleggen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 Zijffers</dc:creator>
  <cp:lastModifiedBy>Michel Zijffers</cp:lastModifiedBy>
  <cp:revision>112</cp:revision>
  <dcterms:created xsi:type="dcterms:W3CDTF">2024-09-24T10:43:43Z</dcterms:created>
  <dcterms:modified xsi:type="dcterms:W3CDTF">2025-12-12T15:07:21Z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0x0101009724DE0223BBD64DA880C2297F0A87F3</vt:lpwstr>
  </property>
  <property fmtid="{D5CDD505-2E9C-101B-9397-08002B2CF9AE}" pid="3" name="MediaServiceImageTags">
    <vt:lpwstr/>
  </property>
</Properties>
</file>